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26B5F"/>
        </a:solidFill>
      </p:bgPr>
    </p:bg>
    <p:spTree>
      <p:nvGrpSpPr>
        <p:cNvPr id="1" name=""/>
        <p:cNvGrpSpPr/>
        <p:nvPr/>
      </p:nvGrpSpPr>
      <p:grpSpPr>
        <a:xfrm>
          <a:off x="0" y="0"/>
          <a:ext cx="0" cy="0"/>
          <a:chOff x="0" y="0"/>
          <a:chExt cx="0" cy="0"/>
        </a:xfrm>
      </p:grpSpPr>
      <p:sp>
        <p:nvSpPr>
          <p:cNvPr id="2" name="Shape 0"/>
          <p:cNvSpPr/>
          <p:nvPr/>
        </p:nvSpPr>
        <p:spPr>
          <a:xfrm>
            <a:off x="6400800" y="-457200"/>
            <a:ext cx="4572000" cy="4572000"/>
          </a:xfrm>
          <a:prstGeom prst="ellipse">
            <a:avLst/>
          </a:prstGeom>
          <a:solidFill>
            <a:srgbClr val="03A688">
              <a:alpha val="25000"/>
            </a:srgbClr>
          </a:solidFill>
          <a:ln/>
        </p:spPr>
      </p:sp>
      <p:sp>
        <p:nvSpPr>
          <p:cNvPr id="3" name="Shape 1"/>
          <p:cNvSpPr/>
          <p:nvPr/>
        </p:nvSpPr>
        <p:spPr>
          <a:xfrm>
            <a:off x="-457200" y="3200400"/>
            <a:ext cx="3657600" cy="3200400"/>
          </a:xfrm>
          <a:prstGeom prst="ellipse">
            <a:avLst/>
          </a:prstGeom>
          <a:solidFill>
            <a:srgbClr val="6DB33F">
              <a:alpha val="18000"/>
            </a:srgbClr>
          </a:solidFill>
          <a:ln/>
        </p:spPr>
      </p:sp>
      <p:sp>
        <p:nvSpPr>
          <p:cNvPr id="4" name="Shape 2"/>
          <p:cNvSpPr/>
          <p:nvPr/>
        </p:nvSpPr>
        <p:spPr>
          <a:xfrm>
            <a:off x="0" y="0"/>
            <a:ext cx="9144000" cy="91440"/>
          </a:xfrm>
          <a:prstGeom prst="rect">
            <a:avLst/>
          </a:prstGeom>
          <a:solidFill>
            <a:srgbClr val="F5A623"/>
          </a:solidFill>
          <a:ln/>
        </p:spPr>
      </p:sp>
      <p:sp>
        <p:nvSpPr>
          <p:cNvPr id="5" name="Shape 3"/>
          <p:cNvSpPr/>
          <p:nvPr/>
        </p:nvSpPr>
        <p:spPr>
          <a:xfrm>
            <a:off x="0" y="5052060"/>
            <a:ext cx="9144000" cy="91440"/>
          </a:xfrm>
          <a:prstGeom prst="rect">
            <a:avLst/>
          </a:prstGeom>
          <a:solidFill>
            <a:srgbClr val="F5A623"/>
          </a:solidFill>
          <a:ln/>
        </p:spPr>
      </p:sp>
      <p:sp>
        <p:nvSpPr>
          <p:cNvPr id="6" name="Text 4"/>
          <p:cNvSpPr/>
          <p:nvPr/>
        </p:nvSpPr>
        <p:spPr>
          <a:xfrm>
            <a:off x="274320" y="457200"/>
            <a:ext cx="1828800" cy="2286000"/>
          </a:xfrm>
          <a:prstGeom prst="rect">
            <a:avLst/>
          </a:prstGeom>
          <a:noFill/>
          <a:ln/>
        </p:spPr>
        <p:txBody>
          <a:bodyPr wrap="square" lIns="0" tIns="0" rIns="0" bIns="0" rtlCol="0" anchor="ctr"/>
          <a:lstStyle/>
          <a:p>
            <a:pPr algn="ctr" indent="0" marL="0">
              <a:buNone/>
            </a:pPr>
            <a:r>
              <a:rPr lang="en-US" sz="8800" dirty="0">
                <a:solidFill>
                  <a:srgbClr val="000000"/>
                </a:solidFill>
              </a:rPr>
              <a:t>🍹</a:t>
            </a:r>
            <a:endParaRPr lang="en-US" sz="8800" dirty="0"/>
          </a:p>
        </p:txBody>
      </p:sp>
      <p:sp>
        <p:nvSpPr>
          <p:cNvPr id="7" name="Text 5"/>
          <p:cNvSpPr/>
          <p:nvPr/>
        </p:nvSpPr>
        <p:spPr>
          <a:xfrm>
            <a:off x="2286000" y="548640"/>
            <a:ext cx="6583680" cy="914400"/>
          </a:xfrm>
          <a:prstGeom prst="rect">
            <a:avLst/>
          </a:prstGeom>
          <a:noFill/>
          <a:ln/>
        </p:spPr>
        <p:txBody>
          <a:bodyPr wrap="square" lIns="0" tIns="0" rIns="0" bIns="0" rtlCol="0" anchor="ctr"/>
          <a:lstStyle/>
          <a:p>
            <a:pPr indent="0" marL="0">
              <a:buNone/>
            </a:pPr>
            <a:r>
              <a:rPr lang="en-US" sz="5000" b="1" dirty="0">
                <a:solidFill>
                  <a:srgbClr val="FFFFFF"/>
                </a:solidFill>
                <a:latin typeface="Georgia" pitchFamily="34" charset="0"/>
                <a:ea typeface="Georgia" pitchFamily="34" charset="-122"/>
                <a:cs typeface="Georgia" pitchFamily="34" charset="-120"/>
              </a:rPr>
              <a:t>HEALTHY</a:t>
            </a:r>
            <a:endParaRPr lang="en-US" sz="5000" dirty="0"/>
          </a:p>
        </p:txBody>
      </p:sp>
      <p:sp>
        <p:nvSpPr>
          <p:cNvPr id="8" name="Text 6"/>
          <p:cNvSpPr/>
          <p:nvPr/>
        </p:nvSpPr>
        <p:spPr>
          <a:xfrm>
            <a:off x="2286000" y="1417320"/>
            <a:ext cx="6583680" cy="914400"/>
          </a:xfrm>
          <a:prstGeom prst="rect">
            <a:avLst/>
          </a:prstGeom>
          <a:noFill/>
          <a:ln/>
        </p:spPr>
        <p:txBody>
          <a:bodyPr wrap="square" lIns="0" tIns="0" rIns="0" bIns="0" rtlCol="0" anchor="ctr"/>
          <a:lstStyle/>
          <a:p>
            <a:pPr indent="0" marL="0">
              <a:buNone/>
            </a:pPr>
            <a:r>
              <a:rPr lang="en-US" sz="5000" b="1" dirty="0">
                <a:solidFill>
                  <a:srgbClr val="F5A623"/>
                </a:solidFill>
                <a:latin typeface="Georgia" pitchFamily="34" charset="0"/>
                <a:ea typeface="Georgia" pitchFamily="34" charset="-122"/>
                <a:cs typeface="Georgia" pitchFamily="34" charset="-120"/>
              </a:rPr>
              <a:t>JUICES</a:t>
            </a:r>
            <a:endParaRPr lang="en-US" sz="5000" dirty="0"/>
          </a:p>
        </p:txBody>
      </p:sp>
      <p:sp>
        <p:nvSpPr>
          <p:cNvPr id="9" name="Text 7"/>
          <p:cNvSpPr/>
          <p:nvPr/>
        </p:nvSpPr>
        <p:spPr>
          <a:xfrm>
            <a:off x="2286000" y="2487168"/>
            <a:ext cx="6583680" cy="594360"/>
          </a:xfrm>
          <a:prstGeom prst="rect">
            <a:avLst/>
          </a:prstGeom>
          <a:noFill/>
          <a:ln/>
        </p:spPr>
        <p:txBody>
          <a:bodyPr wrap="square" lIns="0" tIns="0" rIns="0" bIns="0" rtlCol="0" anchor="ctr"/>
          <a:lstStyle/>
          <a:p>
            <a:pPr indent="0" marL="0">
              <a:buNone/>
            </a:pPr>
            <a:r>
              <a:rPr lang="en-US" sz="1350" i="1" dirty="0">
                <a:solidFill>
                  <a:srgbClr val="D9F0E8"/>
                </a:solidFill>
                <a:latin typeface="Calibri" pitchFamily="34" charset="0"/>
                <a:ea typeface="Calibri" pitchFamily="34" charset="-122"/>
                <a:cs typeface="Calibri" pitchFamily="34" charset="-120"/>
              </a:rPr>
              <a:t>5 fresh, natural juice &amp; smoothie recipes — complete beginner's guide with full steps from picking to pouring</a:t>
            </a:r>
            <a:endParaRPr lang="en-US" sz="1350" dirty="0"/>
          </a:p>
        </p:txBody>
      </p:sp>
      <p:sp>
        <p:nvSpPr>
          <p:cNvPr id="10" name="Text 8"/>
          <p:cNvSpPr/>
          <p:nvPr/>
        </p:nvSpPr>
        <p:spPr>
          <a:xfrm>
            <a:off x="1828800" y="3200400"/>
            <a:ext cx="1097280" cy="1005840"/>
          </a:xfrm>
          <a:prstGeom prst="rect">
            <a:avLst/>
          </a:prstGeom>
          <a:noFill/>
          <a:ln/>
        </p:spPr>
        <p:txBody>
          <a:bodyPr wrap="square" lIns="0" tIns="0" rIns="0" bIns="0" rtlCol="0" anchor="ctr"/>
          <a:lstStyle/>
          <a:p>
            <a:pPr algn="ctr" indent="0" marL="0">
              <a:buNone/>
            </a:pPr>
            <a:r>
              <a:rPr lang="en-US" sz="4000" dirty="0">
                <a:solidFill>
                  <a:srgbClr val="000000"/>
                </a:solidFill>
              </a:rPr>
              <a:t>🍌</a:t>
            </a:r>
            <a:endParaRPr lang="en-US" sz="4000" dirty="0"/>
          </a:p>
        </p:txBody>
      </p:sp>
      <p:sp>
        <p:nvSpPr>
          <p:cNvPr id="11" name="Text 9"/>
          <p:cNvSpPr/>
          <p:nvPr/>
        </p:nvSpPr>
        <p:spPr>
          <a:xfrm>
            <a:off x="3063240" y="3200400"/>
            <a:ext cx="1097280" cy="1005840"/>
          </a:xfrm>
          <a:prstGeom prst="rect">
            <a:avLst/>
          </a:prstGeom>
          <a:noFill/>
          <a:ln/>
        </p:spPr>
        <p:txBody>
          <a:bodyPr wrap="square" lIns="0" tIns="0" rIns="0" bIns="0" rtlCol="0" anchor="ctr"/>
          <a:lstStyle/>
          <a:p>
            <a:pPr algn="ctr" indent="0" marL="0">
              <a:buNone/>
            </a:pPr>
            <a:r>
              <a:rPr lang="en-US" sz="4000" dirty="0">
                <a:solidFill>
                  <a:srgbClr val="000000"/>
                </a:solidFill>
              </a:rPr>
              <a:t>🍓</a:t>
            </a:r>
            <a:endParaRPr lang="en-US" sz="4000" dirty="0"/>
          </a:p>
        </p:txBody>
      </p:sp>
      <p:sp>
        <p:nvSpPr>
          <p:cNvPr id="12" name="Text 10"/>
          <p:cNvSpPr/>
          <p:nvPr/>
        </p:nvSpPr>
        <p:spPr>
          <a:xfrm>
            <a:off x="4297680" y="3200400"/>
            <a:ext cx="1097280" cy="1005840"/>
          </a:xfrm>
          <a:prstGeom prst="rect">
            <a:avLst/>
          </a:prstGeom>
          <a:noFill/>
          <a:ln/>
        </p:spPr>
        <p:txBody>
          <a:bodyPr wrap="square" lIns="0" tIns="0" rIns="0" bIns="0" rtlCol="0" anchor="ctr"/>
          <a:lstStyle/>
          <a:p>
            <a:pPr algn="ctr" indent="0" marL="0">
              <a:buNone/>
            </a:pPr>
            <a:r>
              <a:rPr lang="en-US" sz="4000" dirty="0">
                <a:solidFill>
                  <a:srgbClr val="000000"/>
                </a:solidFill>
              </a:rPr>
              <a:t>🍇</a:t>
            </a:r>
            <a:endParaRPr lang="en-US" sz="4000" dirty="0"/>
          </a:p>
        </p:txBody>
      </p:sp>
      <p:sp>
        <p:nvSpPr>
          <p:cNvPr id="13" name="Text 11"/>
          <p:cNvSpPr/>
          <p:nvPr/>
        </p:nvSpPr>
        <p:spPr>
          <a:xfrm>
            <a:off x="5532120" y="3200400"/>
            <a:ext cx="1097280" cy="1005840"/>
          </a:xfrm>
          <a:prstGeom prst="rect">
            <a:avLst/>
          </a:prstGeom>
          <a:noFill/>
          <a:ln/>
        </p:spPr>
        <p:txBody>
          <a:bodyPr wrap="square" lIns="0" tIns="0" rIns="0" bIns="0" rtlCol="0" anchor="ctr"/>
          <a:lstStyle/>
          <a:p>
            <a:pPr algn="ctr" indent="0" marL="0">
              <a:buNone/>
            </a:pPr>
            <a:r>
              <a:rPr lang="en-US" sz="4000" dirty="0">
                <a:solidFill>
                  <a:srgbClr val="000000"/>
                </a:solidFill>
              </a:rPr>
              <a:t>🍎</a:t>
            </a:r>
            <a:endParaRPr lang="en-US" sz="4000" dirty="0"/>
          </a:p>
        </p:txBody>
      </p:sp>
      <p:sp>
        <p:nvSpPr>
          <p:cNvPr id="14" name="Text 12"/>
          <p:cNvSpPr/>
          <p:nvPr/>
        </p:nvSpPr>
        <p:spPr>
          <a:xfrm>
            <a:off x="6766560" y="3200400"/>
            <a:ext cx="1097280" cy="1005840"/>
          </a:xfrm>
          <a:prstGeom prst="rect">
            <a:avLst/>
          </a:prstGeom>
          <a:noFill/>
          <a:ln/>
        </p:spPr>
        <p:txBody>
          <a:bodyPr wrap="square" lIns="0" tIns="0" rIns="0" bIns="0" rtlCol="0" anchor="ctr"/>
          <a:lstStyle/>
          <a:p>
            <a:pPr algn="ctr" indent="0" marL="0">
              <a:buNone/>
            </a:pPr>
            <a:r>
              <a:rPr lang="en-US" sz="4000" dirty="0">
                <a:solidFill>
                  <a:srgbClr val="000000"/>
                </a:solidFill>
              </a:rPr>
              <a:t>🍍</a:t>
            </a:r>
            <a:endParaRPr lang="en-US" sz="4000" dirty="0"/>
          </a:p>
        </p:txBody>
      </p:sp>
      <p:sp>
        <p:nvSpPr>
          <p:cNvPr id="15" name="Text 13"/>
          <p:cNvSpPr/>
          <p:nvPr/>
        </p:nvSpPr>
        <p:spPr>
          <a:xfrm>
            <a:off x="8001000" y="3200400"/>
            <a:ext cx="1097280" cy="1005840"/>
          </a:xfrm>
          <a:prstGeom prst="rect">
            <a:avLst/>
          </a:prstGeom>
          <a:noFill/>
          <a:ln/>
        </p:spPr>
        <p:txBody>
          <a:bodyPr wrap="square" lIns="0" tIns="0" rIns="0" bIns="0" rtlCol="0" anchor="ctr"/>
          <a:lstStyle/>
          <a:p>
            <a:pPr algn="ctr" indent="0" marL="0">
              <a:buNone/>
            </a:pPr>
            <a:r>
              <a:rPr lang="en-US" sz="4000" dirty="0">
                <a:solidFill>
                  <a:srgbClr val="000000"/>
                </a:solidFill>
              </a:rPr>
              <a:t>🍊</a:t>
            </a:r>
            <a:endParaRPr lang="en-US" sz="4000" dirty="0"/>
          </a:p>
        </p:txBody>
      </p:sp>
      <p:sp>
        <p:nvSpPr>
          <p:cNvPr id="16" name="Text 14"/>
          <p:cNvSpPr/>
          <p:nvPr/>
        </p:nvSpPr>
        <p:spPr>
          <a:xfrm>
            <a:off x="457200" y="4736592"/>
            <a:ext cx="8229600" cy="256032"/>
          </a:xfrm>
          <a:prstGeom prst="rect">
            <a:avLst/>
          </a:prstGeom>
          <a:noFill/>
          <a:ln/>
        </p:spPr>
        <p:txBody>
          <a:bodyPr wrap="square" lIns="0" tIns="0" rIns="0" bIns="0" rtlCol="0" anchor="ctr"/>
          <a:lstStyle/>
          <a:p>
            <a:pPr algn="ctr" indent="0" marL="0">
              <a:buNone/>
            </a:pPr>
            <a:r>
              <a:rPr lang="en-US" sz="1000" dirty="0">
                <a:solidFill>
                  <a:srgbClr val="5A8A78"/>
                </a:solidFill>
                <a:latin typeface="Calibri" pitchFamily="34" charset="0"/>
                <a:ea typeface="Calibri" pitchFamily="34" charset="-122"/>
                <a:cs typeface="Calibri" pitchFamily="34" charset="-120"/>
              </a:rPr>
              <a:t>EAW Baking &amp; Cooking Essentials · Instructor: Ebere Irrechukwu</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CF7"/>
        </a:solidFill>
      </p:bgPr>
    </p:bg>
    <p:spTree>
      <p:nvGrpSpPr>
        <p:cNvPr id="1" name=""/>
        <p:cNvGrpSpPr/>
        <p:nvPr/>
      </p:nvGrpSpPr>
      <p:grpSpPr>
        <a:xfrm>
          <a:off x="0" y="0"/>
          <a:ext cx="0" cy="0"/>
          <a:chOff x="0" y="0"/>
          <a:chExt cx="0" cy="0"/>
        </a:xfrm>
      </p:grpSpPr>
      <p:sp>
        <p:nvSpPr>
          <p:cNvPr id="2" name="Shape 0"/>
          <p:cNvSpPr/>
          <p:nvPr/>
        </p:nvSpPr>
        <p:spPr>
          <a:xfrm>
            <a:off x="0" y="0"/>
            <a:ext cx="9144000" cy="960120"/>
          </a:xfrm>
          <a:prstGeom prst="rect">
            <a:avLst/>
          </a:prstGeom>
          <a:solidFill>
            <a:srgbClr val="026B5F"/>
          </a:solidFill>
          <a:ln/>
        </p:spPr>
      </p:sp>
      <p:sp>
        <p:nvSpPr>
          <p:cNvPr id="3" name="Text 1"/>
          <p:cNvSpPr/>
          <p:nvPr/>
        </p:nvSpPr>
        <p:spPr>
          <a:xfrm>
            <a:off x="457200" y="118872"/>
            <a:ext cx="8229600" cy="658368"/>
          </a:xfrm>
          <a:prstGeom prst="rect">
            <a:avLst/>
          </a:prstGeom>
          <a:noFill/>
          <a:ln/>
        </p:spPr>
        <p:txBody>
          <a:bodyPr wrap="square" lIns="0" tIns="0" rIns="0" bIns="0" rtlCol="0" anchor="ctr"/>
          <a:lstStyle/>
          <a:p>
            <a:pPr indent="0" marL="0">
              <a:buNone/>
            </a:pPr>
            <a:r>
              <a:rPr lang="en-US" sz="2200" b="1" dirty="0">
                <a:solidFill>
                  <a:srgbClr val="FFFFFF"/>
                </a:solidFill>
                <a:latin typeface="Georgia" pitchFamily="34" charset="0"/>
                <a:ea typeface="Georgia" pitchFamily="34" charset="-122"/>
                <a:cs typeface="Georgia" pitchFamily="34" charset="-120"/>
              </a:rPr>
              <a:t>HOW TO PICK GOOD FRUIT — START HERE</a:t>
            </a:r>
            <a:endParaRPr lang="en-US" sz="2200" dirty="0"/>
          </a:p>
        </p:txBody>
      </p:sp>
      <p:sp>
        <p:nvSpPr>
          <p:cNvPr id="4" name="Text 2"/>
          <p:cNvSpPr/>
          <p:nvPr/>
        </p:nvSpPr>
        <p:spPr>
          <a:xfrm>
            <a:off x="365760" y="1051560"/>
            <a:ext cx="8412480" cy="347472"/>
          </a:xfrm>
          <a:prstGeom prst="rect">
            <a:avLst/>
          </a:prstGeom>
          <a:noFill/>
          <a:ln/>
        </p:spPr>
        <p:txBody>
          <a:bodyPr wrap="square" lIns="0" tIns="0" rIns="0" bIns="0" rtlCol="0" anchor="ctr"/>
          <a:lstStyle/>
          <a:p>
            <a:pPr indent="0" marL="0">
              <a:buNone/>
            </a:pPr>
            <a:r>
              <a:rPr lang="en-US" sz="1300" i="1" dirty="0">
                <a:solidFill>
                  <a:srgbClr val="0D3B2E"/>
                </a:solidFill>
                <a:latin typeface="Calibri" pitchFamily="34" charset="0"/>
                <a:ea typeface="Calibri" pitchFamily="34" charset="-122"/>
                <a:cs typeface="Calibri" pitchFamily="34" charset="-120"/>
              </a:rPr>
              <a:t>Choosing the right fruit is the first and most important step in making great juice. Here is what to look for:</a:t>
            </a:r>
            <a:endParaRPr lang="en-US" sz="1300" dirty="0"/>
          </a:p>
        </p:txBody>
      </p:sp>
      <p:sp>
        <p:nvSpPr>
          <p:cNvPr id="5" name="Shape 3"/>
          <p:cNvSpPr/>
          <p:nvPr/>
        </p:nvSpPr>
        <p:spPr>
          <a:xfrm>
            <a:off x="320040" y="1508760"/>
            <a:ext cx="4023360" cy="1078992"/>
          </a:xfrm>
          <a:prstGeom prst="rect">
            <a:avLst/>
          </a:prstGeom>
          <a:solidFill>
            <a:srgbClr val="FFFFFF"/>
          </a:solidFill>
          <a:ln/>
          <a:effectLst>
            <a:outerShdw sx="100000" sy="100000" kx="0" ky="0" algn="bl" rotWithShape="0" blurRad="101600" dist="38100" dir="8100000">
              <a:srgbClr val="000000">
                <a:alpha val="12000"/>
              </a:srgbClr>
            </a:outerShdw>
          </a:effectLst>
        </p:spPr>
      </p:sp>
      <p:sp>
        <p:nvSpPr>
          <p:cNvPr id="6" name="Shape 4"/>
          <p:cNvSpPr/>
          <p:nvPr/>
        </p:nvSpPr>
        <p:spPr>
          <a:xfrm>
            <a:off x="320040" y="1508760"/>
            <a:ext cx="73152" cy="1078992"/>
          </a:xfrm>
          <a:prstGeom prst="rect">
            <a:avLst/>
          </a:prstGeom>
          <a:solidFill>
            <a:srgbClr val="026B5F"/>
          </a:solidFill>
          <a:ln/>
        </p:spPr>
      </p:sp>
      <p:sp>
        <p:nvSpPr>
          <p:cNvPr id="7" name="Text 5"/>
          <p:cNvSpPr/>
          <p:nvPr/>
        </p:nvSpPr>
        <p:spPr>
          <a:xfrm>
            <a:off x="502920" y="1581912"/>
            <a:ext cx="3703320" cy="320040"/>
          </a:xfrm>
          <a:prstGeom prst="rect">
            <a:avLst/>
          </a:prstGeom>
          <a:noFill/>
          <a:ln/>
        </p:spPr>
        <p:txBody>
          <a:bodyPr wrap="square" lIns="0" tIns="0" rIns="0" bIns="0" rtlCol="0" anchor="ctr"/>
          <a:lstStyle/>
          <a:p>
            <a:pPr indent="0" marL="0">
              <a:buNone/>
            </a:pPr>
            <a:r>
              <a:rPr lang="en-US" sz="1350" b="1" dirty="0">
                <a:solidFill>
                  <a:srgbClr val="0D3B2E"/>
                </a:solidFill>
                <a:latin typeface="Georgia" pitchFamily="34" charset="0"/>
                <a:ea typeface="Georgia" pitchFamily="34" charset="-122"/>
                <a:cs typeface="Georgia" pitchFamily="34" charset="-120"/>
              </a:rPr>
              <a:t>👁️ Look at the colour</a:t>
            </a:r>
            <a:endParaRPr lang="en-US" sz="1350" dirty="0"/>
          </a:p>
        </p:txBody>
      </p:sp>
      <p:sp>
        <p:nvSpPr>
          <p:cNvPr id="8" name="Text 6"/>
          <p:cNvSpPr/>
          <p:nvPr/>
        </p:nvSpPr>
        <p:spPr>
          <a:xfrm>
            <a:off x="502920" y="1947672"/>
            <a:ext cx="3703320" cy="566928"/>
          </a:xfrm>
          <a:prstGeom prst="rect">
            <a:avLst/>
          </a:prstGeom>
          <a:noFill/>
          <a:ln/>
        </p:spPr>
        <p:txBody>
          <a:bodyPr wrap="square" lIns="0" tIns="0" rIns="0" bIns="0" rtlCol="0" anchor="t"/>
          <a:lstStyle/>
          <a:p>
            <a:pPr indent="0" marL="0">
              <a:buNone/>
            </a:pPr>
            <a:r>
              <a:rPr lang="en-US" sz="1150" dirty="0">
                <a:solidFill>
                  <a:srgbClr val="4A7A6A"/>
                </a:solidFill>
                <a:latin typeface="Calibri" pitchFamily="34" charset="0"/>
                <a:ea typeface="Calibri" pitchFamily="34" charset="-122"/>
                <a:cs typeface="Calibri" pitchFamily="34" charset="-120"/>
              </a:rPr>
              <a:t>Fruit should be vibrant and rich in colour — the colour that is right for its variety. Pale, washed-out or patchy fruit is usually under-ripe or old.</a:t>
            </a:r>
            <a:endParaRPr lang="en-US" sz="1150" dirty="0"/>
          </a:p>
        </p:txBody>
      </p:sp>
      <p:sp>
        <p:nvSpPr>
          <p:cNvPr id="9" name="Shape 7"/>
          <p:cNvSpPr/>
          <p:nvPr/>
        </p:nvSpPr>
        <p:spPr>
          <a:xfrm>
            <a:off x="4800600" y="1508760"/>
            <a:ext cx="4023360" cy="1078992"/>
          </a:xfrm>
          <a:prstGeom prst="rect">
            <a:avLst/>
          </a:prstGeom>
          <a:solidFill>
            <a:srgbClr val="FFFFFF"/>
          </a:solidFill>
          <a:ln/>
          <a:effectLst>
            <a:outerShdw sx="100000" sy="100000" kx="0" ky="0" algn="bl" rotWithShape="0" blurRad="101600" dist="38100" dir="8100000">
              <a:srgbClr val="000000">
                <a:alpha val="12000"/>
              </a:srgbClr>
            </a:outerShdw>
          </a:effectLst>
        </p:spPr>
      </p:sp>
      <p:sp>
        <p:nvSpPr>
          <p:cNvPr id="10" name="Shape 8"/>
          <p:cNvSpPr/>
          <p:nvPr/>
        </p:nvSpPr>
        <p:spPr>
          <a:xfrm>
            <a:off x="4800600" y="1508760"/>
            <a:ext cx="73152" cy="1078992"/>
          </a:xfrm>
          <a:prstGeom prst="rect">
            <a:avLst/>
          </a:prstGeom>
          <a:solidFill>
            <a:srgbClr val="026B5F"/>
          </a:solidFill>
          <a:ln/>
        </p:spPr>
      </p:sp>
      <p:sp>
        <p:nvSpPr>
          <p:cNvPr id="11" name="Text 9"/>
          <p:cNvSpPr/>
          <p:nvPr/>
        </p:nvSpPr>
        <p:spPr>
          <a:xfrm>
            <a:off x="4983480" y="1581912"/>
            <a:ext cx="3703320" cy="320040"/>
          </a:xfrm>
          <a:prstGeom prst="rect">
            <a:avLst/>
          </a:prstGeom>
          <a:noFill/>
          <a:ln/>
        </p:spPr>
        <p:txBody>
          <a:bodyPr wrap="square" lIns="0" tIns="0" rIns="0" bIns="0" rtlCol="0" anchor="ctr"/>
          <a:lstStyle/>
          <a:p>
            <a:pPr indent="0" marL="0">
              <a:buNone/>
            </a:pPr>
            <a:r>
              <a:rPr lang="en-US" sz="1350" b="1" dirty="0">
                <a:solidFill>
                  <a:srgbClr val="0D3B2E"/>
                </a:solidFill>
                <a:latin typeface="Georgia" pitchFamily="34" charset="0"/>
                <a:ea typeface="Georgia" pitchFamily="34" charset="-122"/>
                <a:cs typeface="Georgia" pitchFamily="34" charset="-120"/>
              </a:rPr>
              <a:t>✋ Feel the texture</a:t>
            </a:r>
            <a:endParaRPr lang="en-US" sz="1350" dirty="0"/>
          </a:p>
        </p:txBody>
      </p:sp>
      <p:sp>
        <p:nvSpPr>
          <p:cNvPr id="12" name="Text 10"/>
          <p:cNvSpPr/>
          <p:nvPr/>
        </p:nvSpPr>
        <p:spPr>
          <a:xfrm>
            <a:off x="4983480" y="1947672"/>
            <a:ext cx="3703320" cy="566928"/>
          </a:xfrm>
          <a:prstGeom prst="rect">
            <a:avLst/>
          </a:prstGeom>
          <a:noFill/>
          <a:ln/>
        </p:spPr>
        <p:txBody>
          <a:bodyPr wrap="square" lIns="0" tIns="0" rIns="0" bIns="0" rtlCol="0" anchor="t"/>
          <a:lstStyle/>
          <a:p>
            <a:pPr indent="0" marL="0">
              <a:buNone/>
            </a:pPr>
            <a:r>
              <a:rPr lang="en-US" sz="1150" dirty="0">
                <a:solidFill>
                  <a:srgbClr val="4A7A6A"/>
                </a:solidFill>
                <a:latin typeface="Calibri" pitchFamily="34" charset="0"/>
                <a:ea typeface="Calibri" pitchFamily="34" charset="-122"/>
                <a:cs typeface="Calibri" pitchFamily="34" charset="-120"/>
              </a:rPr>
              <a:t>Gently press the fruit — it should be firm but yield very slightly with pressure. Too hard = under-ripe and sour. Too soft or mushy = overripe and will spoil quickly.</a:t>
            </a:r>
            <a:endParaRPr lang="en-US" sz="1150" dirty="0"/>
          </a:p>
        </p:txBody>
      </p:sp>
      <p:sp>
        <p:nvSpPr>
          <p:cNvPr id="13" name="Shape 11"/>
          <p:cNvSpPr/>
          <p:nvPr/>
        </p:nvSpPr>
        <p:spPr>
          <a:xfrm>
            <a:off x="320040" y="2679192"/>
            <a:ext cx="4023360" cy="1078992"/>
          </a:xfrm>
          <a:prstGeom prst="rect">
            <a:avLst/>
          </a:prstGeom>
          <a:solidFill>
            <a:srgbClr val="FFFFFF"/>
          </a:solidFill>
          <a:ln/>
          <a:effectLst>
            <a:outerShdw sx="100000" sy="100000" kx="0" ky="0" algn="bl" rotWithShape="0" blurRad="101600" dist="38100" dir="8100000">
              <a:srgbClr val="000000">
                <a:alpha val="12000"/>
              </a:srgbClr>
            </a:outerShdw>
          </a:effectLst>
        </p:spPr>
      </p:sp>
      <p:sp>
        <p:nvSpPr>
          <p:cNvPr id="14" name="Shape 12"/>
          <p:cNvSpPr/>
          <p:nvPr/>
        </p:nvSpPr>
        <p:spPr>
          <a:xfrm>
            <a:off x="320040" y="2679192"/>
            <a:ext cx="73152" cy="1078992"/>
          </a:xfrm>
          <a:prstGeom prst="rect">
            <a:avLst/>
          </a:prstGeom>
          <a:solidFill>
            <a:srgbClr val="026B5F"/>
          </a:solidFill>
          <a:ln/>
        </p:spPr>
      </p:sp>
      <p:sp>
        <p:nvSpPr>
          <p:cNvPr id="15" name="Text 13"/>
          <p:cNvSpPr/>
          <p:nvPr/>
        </p:nvSpPr>
        <p:spPr>
          <a:xfrm>
            <a:off x="502920" y="2752344"/>
            <a:ext cx="3703320" cy="320040"/>
          </a:xfrm>
          <a:prstGeom prst="rect">
            <a:avLst/>
          </a:prstGeom>
          <a:noFill/>
          <a:ln/>
        </p:spPr>
        <p:txBody>
          <a:bodyPr wrap="square" lIns="0" tIns="0" rIns="0" bIns="0" rtlCol="0" anchor="ctr"/>
          <a:lstStyle/>
          <a:p>
            <a:pPr indent="0" marL="0">
              <a:buNone/>
            </a:pPr>
            <a:r>
              <a:rPr lang="en-US" sz="1350" b="1" dirty="0">
                <a:solidFill>
                  <a:srgbClr val="0D3B2E"/>
                </a:solidFill>
                <a:latin typeface="Georgia" pitchFamily="34" charset="0"/>
                <a:ea typeface="Georgia" pitchFamily="34" charset="-122"/>
                <a:cs typeface="Georgia" pitchFamily="34" charset="-120"/>
              </a:rPr>
              <a:t>👃 Smell it</a:t>
            </a:r>
            <a:endParaRPr lang="en-US" sz="1350" dirty="0"/>
          </a:p>
        </p:txBody>
      </p:sp>
      <p:sp>
        <p:nvSpPr>
          <p:cNvPr id="16" name="Text 14"/>
          <p:cNvSpPr/>
          <p:nvPr/>
        </p:nvSpPr>
        <p:spPr>
          <a:xfrm>
            <a:off x="502920" y="3118104"/>
            <a:ext cx="3703320" cy="566928"/>
          </a:xfrm>
          <a:prstGeom prst="rect">
            <a:avLst/>
          </a:prstGeom>
          <a:noFill/>
          <a:ln/>
        </p:spPr>
        <p:txBody>
          <a:bodyPr wrap="square" lIns="0" tIns="0" rIns="0" bIns="0" rtlCol="0" anchor="t"/>
          <a:lstStyle/>
          <a:p>
            <a:pPr indent="0" marL="0">
              <a:buNone/>
            </a:pPr>
            <a:r>
              <a:rPr lang="en-US" sz="1150" dirty="0">
                <a:solidFill>
                  <a:srgbClr val="4A7A6A"/>
                </a:solidFill>
                <a:latin typeface="Calibri" pitchFamily="34" charset="0"/>
                <a:ea typeface="Calibri" pitchFamily="34" charset="-122"/>
                <a:cs typeface="Calibri" pitchFamily="34" charset="-120"/>
              </a:rPr>
              <a:t>Ripe fruit smells fruity and sweet, even through the skin. If there is no smell, it is not ready. A sour or fermented smell means it has gone past its best.</a:t>
            </a:r>
            <a:endParaRPr lang="en-US" sz="1150" dirty="0"/>
          </a:p>
        </p:txBody>
      </p:sp>
      <p:sp>
        <p:nvSpPr>
          <p:cNvPr id="17" name="Shape 15"/>
          <p:cNvSpPr/>
          <p:nvPr/>
        </p:nvSpPr>
        <p:spPr>
          <a:xfrm>
            <a:off x="4800600" y="2679192"/>
            <a:ext cx="4023360" cy="1078992"/>
          </a:xfrm>
          <a:prstGeom prst="rect">
            <a:avLst/>
          </a:prstGeom>
          <a:solidFill>
            <a:srgbClr val="FFFFFF"/>
          </a:solidFill>
          <a:ln/>
          <a:effectLst>
            <a:outerShdw sx="100000" sy="100000" kx="0" ky="0" algn="bl" rotWithShape="0" blurRad="101600" dist="38100" dir="8100000">
              <a:srgbClr val="000000">
                <a:alpha val="12000"/>
              </a:srgbClr>
            </a:outerShdw>
          </a:effectLst>
        </p:spPr>
      </p:sp>
      <p:sp>
        <p:nvSpPr>
          <p:cNvPr id="18" name="Shape 16"/>
          <p:cNvSpPr/>
          <p:nvPr/>
        </p:nvSpPr>
        <p:spPr>
          <a:xfrm>
            <a:off x="4800600" y="2679192"/>
            <a:ext cx="73152" cy="1078992"/>
          </a:xfrm>
          <a:prstGeom prst="rect">
            <a:avLst/>
          </a:prstGeom>
          <a:solidFill>
            <a:srgbClr val="026B5F"/>
          </a:solidFill>
          <a:ln/>
        </p:spPr>
      </p:sp>
      <p:sp>
        <p:nvSpPr>
          <p:cNvPr id="19" name="Text 17"/>
          <p:cNvSpPr/>
          <p:nvPr/>
        </p:nvSpPr>
        <p:spPr>
          <a:xfrm>
            <a:off x="4983480" y="2752344"/>
            <a:ext cx="3703320" cy="320040"/>
          </a:xfrm>
          <a:prstGeom prst="rect">
            <a:avLst/>
          </a:prstGeom>
          <a:noFill/>
          <a:ln/>
        </p:spPr>
        <p:txBody>
          <a:bodyPr wrap="square" lIns="0" tIns="0" rIns="0" bIns="0" rtlCol="0" anchor="ctr"/>
          <a:lstStyle/>
          <a:p>
            <a:pPr indent="0" marL="0">
              <a:buNone/>
            </a:pPr>
            <a:r>
              <a:rPr lang="en-US" sz="1350" b="1" dirty="0">
                <a:solidFill>
                  <a:srgbClr val="0D3B2E"/>
                </a:solidFill>
                <a:latin typeface="Georgia" pitchFamily="34" charset="0"/>
                <a:ea typeface="Georgia" pitchFamily="34" charset="-122"/>
                <a:cs typeface="Georgia" pitchFamily="34" charset="-120"/>
              </a:rPr>
              <a:t>🔍 Inspect the skin</a:t>
            </a:r>
            <a:endParaRPr lang="en-US" sz="1350" dirty="0"/>
          </a:p>
        </p:txBody>
      </p:sp>
      <p:sp>
        <p:nvSpPr>
          <p:cNvPr id="20" name="Text 18"/>
          <p:cNvSpPr/>
          <p:nvPr/>
        </p:nvSpPr>
        <p:spPr>
          <a:xfrm>
            <a:off x="4983480" y="3118104"/>
            <a:ext cx="3703320" cy="566928"/>
          </a:xfrm>
          <a:prstGeom prst="rect">
            <a:avLst/>
          </a:prstGeom>
          <a:noFill/>
          <a:ln/>
        </p:spPr>
        <p:txBody>
          <a:bodyPr wrap="square" lIns="0" tIns="0" rIns="0" bIns="0" rtlCol="0" anchor="t"/>
          <a:lstStyle/>
          <a:p>
            <a:pPr indent="0" marL="0">
              <a:buNone/>
            </a:pPr>
            <a:r>
              <a:rPr lang="en-US" sz="1150" dirty="0">
                <a:solidFill>
                  <a:srgbClr val="4A7A6A"/>
                </a:solidFill>
                <a:latin typeface="Calibri" pitchFamily="34" charset="0"/>
                <a:ea typeface="Calibri" pitchFamily="34" charset="-122"/>
                <a:cs typeface="Calibri" pitchFamily="34" charset="-120"/>
              </a:rPr>
              <a:t>No cracks, bruises, dark sunken spots or mould. Small surface blemishes are fine — it is the soft spots and cracks that let bacteria in.</a:t>
            </a:r>
            <a:endParaRPr lang="en-US" sz="1150" dirty="0"/>
          </a:p>
        </p:txBody>
      </p:sp>
      <p:sp>
        <p:nvSpPr>
          <p:cNvPr id="21" name="Shape 19"/>
          <p:cNvSpPr/>
          <p:nvPr/>
        </p:nvSpPr>
        <p:spPr>
          <a:xfrm>
            <a:off x="320040" y="3849624"/>
            <a:ext cx="4023360" cy="1078992"/>
          </a:xfrm>
          <a:prstGeom prst="rect">
            <a:avLst/>
          </a:prstGeom>
          <a:solidFill>
            <a:srgbClr val="FFFFFF"/>
          </a:solidFill>
          <a:ln/>
          <a:effectLst>
            <a:outerShdw sx="100000" sy="100000" kx="0" ky="0" algn="bl" rotWithShape="0" blurRad="101600" dist="38100" dir="8100000">
              <a:srgbClr val="000000">
                <a:alpha val="12000"/>
              </a:srgbClr>
            </a:outerShdw>
          </a:effectLst>
        </p:spPr>
      </p:sp>
      <p:sp>
        <p:nvSpPr>
          <p:cNvPr id="22" name="Shape 20"/>
          <p:cNvSpPr/>
          <p:nvPr/>
        </p:nvSpPr>
        <p:spPr>
          <a:xfrm>
            <a:off x="320040" y="3849624"/>
            <a:ext cx="73152" cy="1078992"/>
          </a:xfrm>
          <a:prstGeom prst="rect">
            <a:avLst/>
          </a:prstGeom>
          <a:solidFill>
            <a:srgbClr val="026B5F"/>
          </a:solidFill>
          <a:ln/>
        </p:spPr>
      </p:sp>
      <p:sp>
        <p:nvSpPr>
          <p:cNvPr id="23" name="Text 21"/>
          <p:cNvSpPr/>
          <p:nvPr/>
        </p:nvSpPr>
        <p:spPr>
          <a:xfrm>
            <a:off x="502920" y="3922776"/>
            <a:ext cx="3703320" cy="320040"/>
          </a:xfrm>
          <a:prstGeom prst="rect">
            <a:avLst/>
          </a:prstGeom>
          <a:noFill/>
          <a:ln/>
        </p:spPr>
        <p:txBody>
          <a:bodyPr wrap="square" lIns="0" tIns="0" rIns="0" bIns="0" rtlCol="0" anchor="ctr"/>
          <a:lstStyle/>
          <a:p>
            <a:pPr indent="0" marL="0">
              <a:buNone/>
            </a:pPr>
            <a:r>
              <a:rPr lang="en-US" sz="1350" b="1" dirty="0">
                <a:solidFill>
                  <a:srgbClr val="0D3B2E"/>
                </a:solidFill>
                <a:latin typeface="Georgia" pitchFamily="34" charset="0"/>
                <a:ea typeface="Georgia" pitchFamily="34" charset="-122"/>
                <a:cs typeface="Georgia" pitchFamily="34" charset="-120"/>
              </a:rPr>
              <a:t>⚖️ Feel the weight</a:t>
            </a:r>
            <a:endParaRPr lang="en-US" sz="1350" dirty="0"/>
          </a:p>
        </p:txBody>
      </p:sp>
      <p:sp>
        <p:nvSpPr>
          <p:cNvPr id="24" name="Text 22"/>
          <p:cNvSpPr/>
          <p:nvPr/>
        </p:nvSpPr>
        <p:spPr>
          <a:xfrm>
            <a:off x="502920" y="4288536"/>
            <a:ext cx="3703320" cy="566928"/>
          </a:xfrm>
          <a:prstGeom prst="rect">
            <a:avLst/>
          </a:prstGeom>
          <a:noFill/>
          <a:ln/>
        </p:spPr>
        <p:txBody>
          <a:bodyPr wrap="square" lIns="0" tIns="0" rIns="0" bIns="0" rtlCol="0" anchor="t"/>
          <a:lstStyle/>
          <a:p>
            <a:pPr indent="0" marL="0">
              <a:buNone/>
            </a:pPr>
            <a:r>
              <a:rPr lang="en-US" sz="1150" dirty="0">
                <a:solidFill>
                  <a:srgbClr val="4A7A6A"/>
                </a:solidFill>
                <a:latin typeface="Calibri" pitchFamily="34" charset="0"/>
                <a:ea typeface="Calibri" pitchFamily="34" charset="-122"/>
                <a:cs typeface="Calibri" pitchFamily="34" charset="-120"/>
              </a:rPr>
              <a:t>Good fruit feels heavy for its size — this means it is full of juice. Pick up two similar-sized fruits and choose the heavier one.</a:t>
            </a:r>
            <a:endParaRPr lang="en-US" sz="1150" dirty="0"/>
          </a:p>
        </p:txBody>
      </p:sp>
      <p:sp>
        <p:nvSpPr>
          <p:cNvPr id="25" name="Shape 23"/>
          <p:cNvSpPr/>
          <p:nvPr/>
        </p:nvSpPr>
        <p:spPr>
          <a:xfrm>
            <a:off x="4800600" y="3849624"/>
            <a:ext cx="4023360" cy="1078992"/>
          </a:xfrm>
          <a:prstGeom prst="rect">
            <a:avLst/>
          </a:prstGeom>
          <a:solidFill>
            <a:srgbClr val="FFFFFF"/>
          </a:solidFill>
          <a:ln/>
          <a:effectLst>
            <a:outerShdw sx="100000" sy="100000" kx="0" ky="0" algn="bl" rotWithShape="0" blurRad="101600" dist="38100" dir="8100000">
              <a:srgbClr val="000000">
                <a:alpha val="12000"/>
              </a:srgbClr>
            </a:outerShdw>
          </a:effectLst>
        </p:spPr>
      </p:sp>
      <p:sp>
        <p:nvSpPr>
          <p:cNvPr id="26" name="Shape 24"/>
          <p:cNvSpPr/>
          <p:nvPr/>
        </p:nvSpPr>
        <p:spPr>
          <a:xfrm>
            <a:off x="4800600" y="3849624"/>
            <a:ext cx="73152" cy="1078992"/>
          </a:xfrm>
          <a:prstGeom prst="rect">
            <a:avLst/>
          </a:prstGeom>
          <a:solidFill>
            <a:srgbClr val="026B5F"/>
          </a:solidFill>
          <a:ln/>
        </p:spPr>
      </p:sp>
      <p:sp>
        <p:nvSpPr>
          <p:cNvPr id="27" name="Text 25"/>
          <p:cNvSpPr/>
          <p:nvPr/>
        </p:nvSpPr>
        <p:spPr>
          <a:xfrm>
            <a:off x="4983480" y="3922776"/>
            <a:ext cx="3703320" cy="320040"/>
          </a:xfrm>
          <a:prstGeom prst="rect">
            <a:avLst/>
          </a:prstGeom>
          <a:noFill/>
          <a:ln/>
        </p:spPr>
        <p:txBody>
          <a:bodyPr wrap="square" lIns="0" tIns="0" rIns="0" bIns="0" rtlCol="0" anchor="ctr"/>
          <a:lstStyle/>
          <a:p>
            <a:pPr indent="0" marL="0">
              <a:buNone/>
            </a:pPr>
            <a:r>
              <a:rPr lang="en-US" sz="1350" b="1" dirty="0">
                <a:solidFill>
                  <a:srgbClr val="0D3B2E"/>
                </a:solidFill>
                <a:latin typeface="Georgia" pitchFamily="34" charset="0"/>
                <a:ea typeface="Georgia" pitchFamily="34" charset="-122"/>
                <a:cs typeface="Georgia" pitchFamily="34" charset="-120"/>
              </a:rPr>
              <a:t>🚫 What to avoid</a:t>
            </a:r>
            <a:endParaRPr lang="en-US" sz="1350" dirty="0"/>
          </a:p>
        </p:txBody>
      </p:sp>
      <p:sp>
        <p:nvSpPr>
          <p:cNvPr id="28" name="Text 26"/>
          <p:cNvSpPr/>
          <p:nvPr/>
        </p:nvSpPr>
        <p:spPr>
          <a:xfrm>
            <a:off x="4983480" y="4288536"/>
            <a:ext cx="3703320" cy="566928"/>
          </a:xfrm>
          <a:prstGeom prst="rect">
            <a:avLst/>
          </a:prstGeom>
          <a:noFill/>
          <a:ln/>
        </p:spPr>
        <p:txBody>
          <a:bodyPr wrap="square" lIns="0" tIns="0" rIns="0" bIns="0" rtlCol="0" anchor="t"/>
          <a:lstStyle/>
          <a:p>
            <a:pPr indent="0" marL="0">
              <a:buNone/>
            </a:pPr>
            <a:r>
              <a:rPr lang="en-US" sz="1150" dirty="0">
                <a:solidFill>
                  <a:srgbClr val="4A7A6A"/>
                </a:solidFill>
                <a:latin typeface="Calibri" pitchFamily="34" charset="0"/>
                <a:ea typeface="Calibri" pitchFamily="34" charset="-122"/>
                <a:cs typeface="Calibri" pitchFamily="34" charset="-120"/>
              </a:rPr>
              <a:t>Avoid pineapples with red or yellow colouring near the base (over-ripe), apples with wrinkled skin (old), bananas with large black bruises, and any fruit with a sticky or wet bottom (rot has started).</a:t>
            </a:r>
            <a:endParaRPr lang="en-US" sz="11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5FCF7"/>
        </a:solidFill>
      </p:bgPr>
    </p:bg>
    <p:spTree>
      <p:nvGrpSpPr>
        <p:cNvPr id="1" name=""/>
        <p:cNvGrpSpPr/>
        <p:nvPr/>
      </p:nvGrpSpPr>
      <p:grpSpPr>
        <a:xfrm>
          <a:off x="0" y="0"/>
          <a:ext cx="0" cy="0"/>
          <a:chOff x="0" y="0"/>
          <a:chExt cx="0" cy="0"/>
        </a:xfrm>
      </p:grpSpPr>
      <p:sp>
        <p:nvSpPr>
          <p:cNvPr id="2" name="Shape 0"/>
          <p:cNvSpPr/>
          <p:nvPr/>
        </p:nvSpPr>
        <p:spPr>
          <a:xfrm>
            <a:off x="0" y="0"/>
            <a:ext cx="9144000" cy="914400"/>
          </a:xfrm>
          <a:prstGeom prst="rect">
            <a:avLst/>
          </a:prstGeom>
          <a:solidFill>
            <a:srgbClr val="F5A623"/>
          </a:solidFill>
          <a:ln/>
        </p:spPr>
      </p:sp>
      <p:sp>
        <p:nvSpPr>
          <p:cNvPr id="3" name="Text 1"/>
          <p:cNvSpPr/>
          <p:nvPr/>
        </p:nvSpPr>
        <p:spPr>
          <a:xfrm>
            <a:off x="457200" y="73152"/>
            <a:ext cx="5943600" cy="713232"/>
          </a:xfrm>
          <a:prstGeom prst="rect">
            <a:avLst/>
          </a:prstGeom>
          <a:noFill/>
          <a:ln/>
        </p:spPr>
        <p:txBody>
          <a:bodyPr wrap="square" lIns="0" tIns="0" rIns="0" bIns="0" rtlCol="0" anchor="ctr"/>
          <a:lstStyle/>
          <a:p>
            <a:pPr indent="0" marL="0">
              <a:buNone/>
            </a:pPr>
            <a:r>
              <a:rPr lang="en-US" sz="2200" b="1" dirty="0">
                <a:solidFill>
                  <a:srgbClr val="FFFFFF"/>
                </a:solidFill>
                <a:latin typeface="Georgia" pitchFamily="34" charset="0"/>
                <a:ea typeface="Georgia" pitchFamily="34" charset="-122"/>
                <a:cs typeface="Georgia" pitchFamily="34" charset="-120"/>
              </a:rPr>
              <a:t>🍌  Banana Juice — Complete Guide</a:t>
            </a:r>
            <a:endParaRPr lang="en-US" sz="2200" dirty="0"/>
          </a:p>
        </p:txBody>
      </p:sp>
      <p:sp>
        <p:nvSpPr>
          <p:cNvPr id="4" name="Text 2"/>
          <p:cNvSpPr/>
          <p:nvPr/>
        </p:nvSpPr>
        <p:spPr>
          <a:xfrm>
            <a:off x="6492240" y="164592"/>
            <a:ext cx="2468880" cy="502920"/>
          </a:xfrm>
          <a:prstGeom prst="rect">
            <a:avLst/>
          </a:prstGeom>
          <a:noFill/>
          <a:ln/>
        </p:spPr>
        <p:txBody>
          <a:bodyPr wrap="square" lIns="0" tIns="0" rIns="0" bIns="0" rtlCol="0" anchor="ctr"/>
          <a:lstStyle/>
          <a:p>
            <a:pPr algn="r" indent="0" marL="0">
              <a:buNone/>
            </a:pPr>
            <a:r>
              <a:rPr lang="en-US" sz="1150" i="1" dirty="0">
                <a:solidFill>
                  <a:srgbClr val="D9F0E8"/>
                </a:solidFill>
                <a:latin typeface="Calibri" pitchFamily="34" charset="0"/>
                <a:ea typeface="Calibri" pitchFamily="34" charset="-122"/>
                <a:cs typeface="Calibri" pitchFamily="34" charset="-120"/>
              </a:rPr>
              <a:t>Sweet · Energising · Takes 5 minutes</a:t>
            </a:r>
            <a:endParaRPr lang="en-US" sz="1150" dirty="0"/>
          </a:p>
        </p:txBody>
      </p:sp>
      <p:sp>
        <p:nvSpPr>
          <p:cNvPr id="5" name="Shape 3"/>
          <p:cNvSpPr/>
          <p:nvPr/>
        </p:nvSpPr>
        <p:spPr>
          <a:xfrm>
            <a:off x="320040" y="1051560"/>
            <a:ext cx="8503920" cy="428625"/>
          </a:xfrm>
          <a:prstGeom prst="rect">
            <a:avLst/>
          </a:prstGeom>
          <a:solidFill>
            <a:srgbClr val="FFFFFF"/>
          </a:solidFill>
          <a:ln/>
        </p:spPr>
      </p:sp>
      <p:sp>
        <p:nvSpPr>
          <p:cNvPr id="6" name="Shape 4"/>
          <p:cNvSpPr/>
          <p:nvPr/>
        </p:nvSpPr>
        <p:spPr>
          <a:xfrm>
            <a:off x="384048" y="1115568"/>
            <a:ext cx="320040" cy="320040"/>
          </a:xfrm>
          <a:prstGeom prst="ellipse">
            <a:avLst/>
          </a:prstGeom>
          <a:solidFill>
            <a:srgbClr val="E8960A"/>
          </a:solidFill>
          <a:ln/>
        </p:spPr>
      </p:sp>
      <p:sp>
        <p:nvSpPr>
          <p:cNvPr id="7" name="Text 5"/>
          <p:cNvSpPr/>
          <p:nvPr/>
        </p:nvSpPr>
        <p:spPr>
          <a:xfrm>
            <a:off x="384048" y="1115568"/>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1</a:t>
            </a:r>
            <a:endParaRPr lang="en-US" sz="1100" dirty="0"/>
          </a:p>
        </p:txBody>
      </p:sp>
      <p:sp>
        <p:nvSpPr>
          <p:cNvPr id="8" name="Text 6"/>
          <p:cNvSpPr/>
          <p:nvPr/>
        </p:nvSpPr>
        <p:spPr>
          <a:xfrm>
            <a:off x="822960" y="1088136"/>
            <a:ext cx="7863840" cy="382905"/>
          </a:xfrm>
          <a:prstGeom prst="rect">
            <a:avLst/>
          </a:prstGeom>
          <a:noFill/>
          <a:ln/>
        </p:spPr>
        <p:txBody>
          <a:bodyPr wrap="square" lIns="0" tIns="0" rIns="0" bIns="0" rtlCol="0" anchor="ctr"/>
          <a:lstStyle/>
          <a:p>
            <a:pPr indent="0" marL="0">
              <a:buNone/>
            </a:pPr>
            <a:r>
              <a:rPr lang="en-US" sz="1200" dirty="0">
                <a:solidFill>
                  <a:srgbClr val="0D3B2E"/>
                </a:solidFill>
                <a:latin typeface="Calibri" pitchFamily="34" charset="0"/>
                <a:ea typeface="Calibri" pitchFamily="34" charset="-122"/>
                <a:cs typeface="Calibri" pitchFamily="34" charset="-120"/>
              </a:rPr>
              <a:t>Choose ripe bananas — the skin should be mostly yellow with small brown spots. Green bananas are too starchy and bitter. Fully black bananas are too sweet and mushy for juice but can be used in smoothies.</a:t>
            </a:r>
            <a:endParaRPr lang="en-US" sz="1200" dirty="0"/>
          </a:p>
        </p:txBody>
      </p:sp>
      <p:sp>
        <p:nvSpPr>
          <p:cNvPr id="9" name="Shape 7"/>
          <p:cNvSpPr/>
          <p:nvPr/>
        </p:nvSpPr>
        <p:spPr>
          <a:xfrm>
            <a:off x="320040" y="1525905"/>
            <a:ext cx="8503920" cy="428625"/>
          </a:xfrm>
          <a:prstGeom prst="rect">
            <a:avLst/>
          </a:prstGeom>
          <a:solidFill>
            <a:srgbClr val="F5FCF7"/>
          </a:solidFill>
          <a:ln/>
        </p:spPr>
      </p:sp>
      <p:sp>
        <p:nvSpPr>
          <p:cNvPr id="10" name="Shape 8"/>
          <p:cNvSpPr/>
          <p:nvPr/>
        </p:nvSpPr>
        <p:spPr>
          <a:xfrm>
            <a:off x="384048" y="1589913"/>
            <a:ext cx="320040" cy="320040"/>
          </a:xfrm>
          <a:prstGeom prst="ellipse">
            <a:avLst/>
          </a:prstGeom>
          <a:solidFill>
            <a:srgbClr val="E8960A"/>
          </a:solidFill>
          <a:ln/>
        </p:spPr>
      </p:sp>
      <p:sp>
        <p:nvSpPr>
          <p:cNvPr id="11" name="Text 9"/>
          <p:cNvSpPr/>
          <p:nvPr/>
        </p:nvSpPr>
        <p:spPr>
          <a:xfrm>
            <a:off x="384048" y="1589913"/>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2</a:t>
            </a:r>
            <a:endParaRPr lang="en-US" sz="1100" dirty="0"/>
          </a:p>
        </p:txBody>
      </p:sp>
      <p:sp>
        <p:nvSpPr>
          <p:cNvPr id="12" name="Text 10"/>
          <p:cNvSpPr/>
          <p:nvPr/>
        </p:nvSpPr>
        <p:spPr>
          <a:xfrm>
            <a:off x="822960" y="1562481"/>
            <a:ext cx="7863840" cy="382905"/>
          </a:xfrm>
          <a:prstGeom prst="rect">
            <a:avLst/>
          </a:prstGeom>
          <a:noFill/>
          <a:ln/>
        </p:spPr>
        <p:txBody>
          <a:bodyPr wrap="square" lIns="0" tIns="0" rIns="0" bIns="0" rtlCol="0" anchor="ctr"/>
          <a:lstStyle/>
          <a:p>
            <a:pPr indent="0" marL="0">
              <a:buNone/>
            </a:pPr>
            <a:r>
              <a:rPr lang="en-US" sz="1200" dirty="0">
                <a:solidFill>
                  <a:srgbClr val="0D3B2E"/>
                </a:solidFill>
                <a:latin typeface="Calibri" pitchFamily="34" charset="0"/>
                <a:ea typeface="Calibri" pitchFamily="34" charset="-122"/>
                <a:cs typeface="Calibri" pitchFamily="34" charset="-120"/>
              </a:rPr>
              <a:t>Wash the outside of the banana under running water before peeling — even though you don't eat the skin, bacteria on the outside can transfer to the fruit when you peel it.</a:t>
            </a:r>
            <a:endParaRPr lang="en-US" sz="1200" dirty="0"/>
          </a:p>
        </p:txBody>
      </p:sp>
      <p:sp>
        <p:nvSpPr>
          <p:cNvPr id="13" name="Shape 11"/>
          <p:cNvSpPr/>
          <p:nvPr/>
        </p:nvSpPr>
        <p:spPr>
          <a:xfrm>
            <a:off x="320040" y="2000250"/>
            <a:ext cx="8503920" cy="428625"/>
          </a:xfrm>
          <a:prstGeom prst="rect">
            <a:avLst/>
          </a:prstGeom>
          <a:solidFill>
            <a:srgbClr val="FFFFFF"/>
          </a:solidFill>
          <a:ln/>
        </p:spPr>
      </p:sp>
      <p:sp>
        <p:nvSpPr>
          <p:cNvPr id="14" name="Shape 12"/>
          <p:cNvSpPr/>
          <p:nvPr/>
        </p:nvSpPr>
        <p:spPr>
          <a:xfrm>
            <a:off x="384048" y="2064258"/>
            <a:ext cx="320040" cy="320040"/>
          </a:xfrm>
          <a:prstGeom prst="ellipse">
            <a:avLst/>
          </a:prstGeom>
          <a:solidFill>
            <a:srgbClr val="E8960A"/>
          </a:solidFill>
          <a:ln/>
        </p:spPr>
      </p:sp>
      <p:sp>
        <p:nvSpPr>
          <p:cNvPr id="15" name="Text 13"/>
          <p:cNvSpPr/>
          <p:nvPr/>
        </p:nvSpPr>
        <p:spPr>
          <a:xfrm>
            <a:off x="384048" y="2064258"/>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3</a:t>
            </a:r>
            <a:endParaRPr lang="en-US" sz="1100" dirty="0"/>
          </a:p>
        </p:txBody>
      </p:sp>
      <p:sp>
        <p:nvSpPr>
          <p:cNvPr id="16" name="Text 14"/>
          <p:cNvSpPr/>
          <p:nvPr/>
        </p:nvSpPr>
        <p:spPr>
          <a:xfrm>
            <a:off x="822960" y="2036826"/>
            <a:ext cx="7863840" cy="382905"/>
          </a:xfrm>
          <a:prstGeom prst="rect">
            <a:avLst/>
          </a:prstGeom>
          <a:noFill/>
          <a:ln/>
        </p:spPr>
        <p:txBody>
          <a:bodyPr wrap="square" lIns="0" tIns="0" rIns="0" bIns="0" rtlCol="0" anchor="ctr"/>
          <a:lstStyle/>
          <a:p>
            <a:pPr indent="0" marL="0">
              <a:buNone/>
            </a:pPr>
            <a:r>
              <a:rPr lang="en-US" sz="1200" dirty="0">
                <a:solidFill>
                  <a:srgbClr val="0D3B2E"/>
                </a:solidFill>
                <a:latin typeface="Calibri" pitchFamily="34" charset="0"/>
                <a:ea typeface="Calibri" pitchFamily="34" charset="-122"/>
                <a:cs typeface="Calibri" pitchFamily="34" charset="-120"/>
              </a:rPr>
              <a:t>Peel the banana: hold it near the stalk end and snap it open at the tip (the non-stalk end) — this is actually the natural opening point and the easiest way to peel.</a:t>
            </a:r>
            <a:endParaRPr lang="en-US" sz="1200" dirty="0"/>
          </a:p>
        </p:txBody>
      </p:sp>
      <p:sp>
        <p:nvSpPr>
          <p:cNvPr id="17" name="Shape 15"/>
          <p:cNvSpPr/>
          <p:nvPr/>
        </p:nvSpPr>
        <p:spPr>
          <a:xfrm>
            <a:off x="320040" y="2474595"/>
            <a:ext cx="8503920" cy="428625"/>
          </a:xfrm>
          <a:prstGeom prst="rect">
            <a:avLst/>
          </a:prstGeom>
          <a:solidFill>
            <a:srgbClr val="F5FCF7"/>
          </a:solidFill>
          <a:ln/>
        </p:spPr>
      </p:sp>
      <p:sp>
        <p:nvSpPr>
          <p:cNvPr id="18" name="Shape 16"/>
          <p:cNvSpPr/>
          <p:nvPr/>
        </p:nvSpPr>
        <p:spPr>
          <a:xfrm>
            <a:off x="384048" y="2538603"/>
            <a:ext cx="320040" cy="320040"/>
          </a:xfrm>
          <a:prstGeom prst="ellipse">
            <a:avLst/>
          </a:prstGeom>
          <a:solidFill>
            <a:srgbClr val="E8960A"/>
          </a:solidFill>
          <a:ln/>
        </p:spPr>
      </p:sp>
      <p:sp>
        <p:nvSpPr>
          <p:cNvPr id="19" name="Text 17"/>
          <p:cNvSpPr/>
          <p:nvPr/>
        </p:nvSpPr>
        <p:spPr>
          <a:xfrm>
            <a:off x="384048" y="2538603"/>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4</a:t>
            </a:r>
            <a:endParaRPr lang="en-US" sz="1100" dirty="0"/>
          </a:p>
        </p:txBody>
      </p:sp>
      <p:sp>
        <p:nvSpPr>
          <p:cNvPr id="20" name="Text 18"/>
          <p:cNvSpPr/>
          <p:nvPr/>
        </p:nvSpPr>
        <p:spPr>
          <a:xfrm>
            <a:off x="822960" y="2511171"/>
            <a:ext cx="7863840" cy="382905"/>
          </a:xfrm>
          <a:prstGeom prst="rect">
            <a:avLst/>
          </a:prstGeom>
          <a:noFill/>
          <a:ln/>
        </p:spPr>
        <p:txBody>
          <a:bodyPr wrap="square" lIns="0" tIns="0" rIns="0" bIns="0" rtlCol="0" anchor="ctr"/>
          <a:lstStyle/>
          <a:p>
            <a:pPr indent="0" marL="0">
              <a:buNone/>
            </a:pPr>
            <a:r>
              <a:rPr lang="en-US" sz="1200" dirty="0">
                <a:solidFill>
                  <a:srgbClr val="0D3B2E"/>
                </a:solidFill>
                <a:latin typeface="Calibri" pitchFamily="34" charset="0"/>
                <a:ea typeface="Calibri" pitchFamily="34" charset="-122"/>
                <a:cs typeface="Calibri" pitchFamily="34" charset="-120"/>
              </a:rPr>
              <a:t>Slice or break the banana into pieces (roughly 2–3 cm chunks). This helps it blend evenly and quickly.</a:t>
            </a:r>
            <a:endParaRPr lang="en-US" sz="1200" dirty="0"/>
          </a:p>
        </p:txBody>
      </p:sp>
      <p:sp>
        <p:nvSpPr>
          <p:cNvPr id="21" name="Shape 19"/>
          <p:cNvSpPr/>
          <p:nvPr/>
        </p:nvSpPr>
        <p:spPr>
          <a:xfrm>
            <a:off x="320040" y="2948940"/>
            <a:ext cx="8503920" cy="428625"/>
          </a:xfrm>
          <a:prstGeom prst="rect">
            <a:avLst/>
          </a:prstGeom>
          <a:solidFill>
            <a:srgbClr val="FFFFFF"/>
          </a:solidFill>
          <a:ln/>
        </p:spPr>
      </p:sp>
      <p:sp>
        <p:nvSpPr>
          <p:cNvPr id="22" name="Shape 20"/>
          <p:cNvSpPr/>
          <p:nvPr/>
        </p:nvSpPr>
        <p:spPr>
          <a:xfrm>
            <a:off x="384048" y="3012948"/>
            <a:ext cx="320040" cy="320040"/>
          </a:xfrm>
          <a:prstGeom prst="ellipse">
            <a:avLst/>
          </a:prstGeom>
          <a:solidFill>
            <a:srgbClr val="E8960A"/>
          </a:solidFill>
          <a:ln/>
        </p:spPr>
      </p:sp>
      <p:sp>
        <p:nvSpPr>
          <p:cNvPr id="23" name="Text 21"/>
          <p:cNvSpPr/>
          <p:nvPr/>
        </p:nvSpPr>
        <p:spPr>
          <a:xfrm>
            <a:off x="384048" y="3012948"/>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5</a:t>
            </a:r>
            <a:endParaRPr lang="en-US" sz="1100" dirty="0"/>
          </a:p>
        </p:txBody>
      </p:sp>
      <p:sp>
        <p:nvSpPr>
          <p:cNvPr id="24" name="Text 22"/>
          <p:cNvSpPr/>
          <p:nvPr/>
        </p:nvSpPr>
        <p:spPr>
          <a:xfrm>
            <a:off x="822960" y="2985516"/>
            <a:ext cx="7863840" cy="382905"/>
          </a:xfrm>
          <a:prstGeom prst="rect">
            <a:avLst/>
          </a:prstGeom>
          <a:noFill/>
          <a:ln/>
        </p:spPr>
        <p:txBody>
          <a:bodyPr wrap="square" lIns="0" tIns="0" rIns="0" bIns="0" rtlCol="0" anchor="ctr"/>
          <a:lstStyle/>
          <a:p>
            <a:pPr indent="0" marL="0">
              <a:buNone/>
            </a:pPr>
            <a:r>
              <a:rPr lang="en-US" sz="1200" dirty="0">
                <a:solidFill>
                  <a:srgbClr val="0D3B2E"/>
                </a:solidFill>
                <a:latin typeface="Calibri" pitchFamily="34" charset="0"/>
                <a:ea typeface="Calibri" pitchFamily="34" charset="-122"/>
                <a:cs typeface="Calibri" pitchFamily="34" charset="-120"/>
              </a:rPr>
              <a:t>Place in a blender. Add 3–4 tablespoons of cold water. Start with a small amount of water — you can always add more. Banana juice should be thick, not watery.</a:t>
            </a:r>
            <a:endParaRPr lang="en-US" sz="1200" dirty="0"/>
          </a:p>
        </p:txBody>
      </p:sp>
      <p:sp>
        <p:nvSpPr>
          <p:cNvPr id="25" name="Shape 23"/>
          <p:cNvSpPr/>
          <p:nvPr/>
        </p:nvSpPr>
        <p:spPr>
          <a:xfrm>
            <a:off x="320040" y="3423285"/>
            <a:ext cx="8503920" cy="428625"/>
          </a:xfrm>
          <a:prstGeom prst="rect">
            <a:avLst/>
          </a:prstGeom>
          <a:solidFill>
            <a:srgbClr val="F5FCF7"/>
          </a:solidFill>
          <a:ln/>
        </p:spPr>
      </p:sp>
      <p:sp>
        <p:nvSpPr>
          <p:cNvPr id="26" name="Shape 24"/>
          <p:cNvSpPr/>
          <p:nvPr/>
        </p:nvSpPr>
        <p:spPr>
          <a:xfrm>
            <a:off x="384048" y="3487293"/>
            <a:ext cx="320040" cy="320040"/>
          </a:xfrm>
          <a:prstGeom prst="ellipse">
            <a:avLst/>
          </a:prstGeom>
          <a:solidFill>
            <a:srgbClr val="E8960A"/>
          </a:solidFill>
          <a:ln/>
        </p:spPr>
      </p:sp>
      <p:sp>
        <p:nvSpPr>
          <p:cNvPr id="27" name="Text 25"/>
          <p:cNvSpPr/>
          <p:nvPr/>
        </p:nvSpPr>
        <p:spPr>
          <a:xfrm>
            <a:off x="384048" y="3487293"/>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6</a:t>
            </a:r>
            <a:endParaRPr lang="en-US" sz="1100" dirty="0"/>
          </a:p>
        </p:txBody>
      </p:sp>
      <p:sp>
        <p:nvSpPr>
          <p:cNvPr id="28" name="Text 26"/>
          <p:cNvSpPr/>
          <p:nvPr/>
        </p:nvSpPr>
        <p:spPr>
          <a:xfrm>
            <a:off x="822960" y="3459861"/>
            <a:ext cx="7863840" cy="382905"/>
          </a:xfrm>
          <a:prstGeom prst="rect">
            <a:avLst/>
          </a:prstGeom>
          <a:noFill/>
          <a:ln/>
        </p:spPr>
        <p:txBody>
          <a:bodyPr wrap="square" lIns="0" tIns="0" rIns="0" bIns="0" rtlCol="0" anchor="ctr"/>
          <a:lstStyle/>
          <a:p>
            <a:pPr indent="0" marL="0">
              <a:buNone/>
            </a:pPr>
            <a:r>
              <a:rPr lang="en-US" sz="1200" dirty="0">
                <a:solidFill>
                  <a:srgbClr val="0D3B2E"/>
                </a:solidFill>
                <a:latin typeface="Calibri" pitchFamily="34" charset="0"/>
                <a:ea typeface="Calibri" pitchFamily="34" charset="-122"/>
                <a:cs typeface="Calibri" pitchFamily="34" charset="-120"/>
              </a:rPr>
              <a:t>Blend for 30–45 seconds on high speed until completely smooth. Stop and check: there should be no lumps. If lumpy, blend for another 15 seconds.</a:t>
            </a:r>
            <a:endParaRPr lang="en-US" sz="1200" dirty="0"/>
          </a:p>
        </p:txBody>
      </p:sp>
      <p:sp>
        <p:nvSpPr>
          <p:cNvPr id="29" name="Shape 27"/>
          <p:cNvSpPr/>
          <p:nvPr/>
        </p:nvSpPr>
        <p:spPr>
          <a:xfrm>
            <a:off x="320040" y="3897630"/>
            <a:ext cx="8503920" cy="428625"/>
          </a:xfrm>
          <a:prstGeom prst="rect">
            <a:avLst/>
          </a:prstGeom>
          <a:solidFill>
            <a:srgbClr val="FFFFFF"/>
          </a:solidFill>
          <a:ln/>
        </p:spPr>
      </p:sp>
      <p:sp>
        <p:nvSpPr>
          <p:cNvPr id="30" name="Shape 28"/>
          <p:cNvSpPr/>
          <p:nvPr/>
        </p:nvSpPr>
        <p:spPr>
          <a:xfrm>
            <a:off x="384048" y="3961638"/>
            <a:ext cx="320040" cy="320040"/>
          </a:xfrm>
          <a:prstGeom prst="ellipse">
            <a:avLst/>
          </a:prstGeom>
          <a:solidFill>
            <a:srgbClr val="E8960A"/>
          </a:solidFill>
          <a:ln/>
        </p:spPr>
      </p:sp>
      <p:sp>
        <p:nvSpPr>
          <p:cNvPr id="31" name="Text 29"/>
          <p:cNvSpPr/>
          <p:nvPr/>
        </p:nvSpPr>
        <p:spPr>
          <a:xfrm>
            <a:off x="384048" y="3961638"/>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7</a:t>
            </a:r>
            <a:endParaRPr lang="en-US" sz="1100" dirty="0"/>
          </a:p>
        </p:txBody>
      </p:sp>
      <p:sp>
        <p:nvSpPr>
          <p:cNvPr id="32" name="Text 30"/>
          <p:cNvSpPr/>
          <p:nvPr/>
        </p:nvSpPr>
        <p:spPr>
          <a:xfrm>
            <a:off x="822960" y="3934206"/>
            <a:ext cx="7863840" cy="382905"/>
          </a:xfrm>
          <a:prstGeom prst="rect">
            <a:avLst/>
          </a:prstGeom>
          <a:noFill/>
          <a:ln/>
        </p:spPr>
        <p:txBody>
          <a:bodyPr wrap="square" lIns="0" tIns="0" rIns="0" bIns="0" rtlCol="0" anchor="ctr"/>
          <a:lstStyle/>
          <a:p>
            <a:pPr indent="0" marL="0">
              <a:buNone/>
            </a:pPr>
            <a:r>
              <a:rPr lang="en-US" sz="1200" dirty="0">
                <a:solidFill>
                  <a:srgbClr val="0D3B2E"/>
                </a:solidFill>
                <a:latin typeface="Calibri" pitchFamily="34" charset="0"/>
                <a:ea typeface="Calibri" pitchFamily="34" charset="-122"/>
                <a:cs typeface="Calibri" pitchFamily="34" charset="-120"/>
              </a:rPr>
              <a:t>Optional sweetening: taste the juice. If you want more sweetness, add ½ teaspoon of honey. Re-blend for 10 seconds to combine. Do not add sugar — honey is a better natural choice.</a:t>
            </a:r>
            <a:endParaRPr lang="en-US" sz="1200" dirty="0"/>
          </a:p>
        </p:txBody>
      </p:sp>
      <p:sp>
        <p:nvSpPr>
          <p:cNvPr id="33" name="Shape 31"/>
          <p:cNvSpPr/>
          <p:nvPr/>
        </p:nvSpPr>
        <p:spPr>
          <a:xfrm>
            <a:off x="320040" y="4371975"/>
            <a:ext cx="8503920" cy="428625"/>
          </a:xfrm>
          <a:prstGeom prst="rect">
            <a:avLst/>
          </a:prstGeom>
          <a:solidFill>
            <a:srgbClr val="F5FCF7"/>
          </a:solidFill>
          <a:ln/>
        </p:spPr>
      </p:sp>
      <p:sp>
        <p:nvSpPr>
          <p:cNvPr id="34" name="Shape 32"/>
          <p:cNvSpPr/>
          <p:nvPr/>
        </p:nvSpPr>
        <p:spPr>
          <a:xfrm>
            <a:off x="384048" y="4435983"/>
            <a:ext cx="320040" cy="320040"/>
          </a:xfrm>
          <a:prstGeom prst="ellipse">
            <a:avLst/>
          </a:prstGeom>
          <a:solidFill>
            <a:srgbClr val="E8960A"/>
          </a:solidFill>
          <a:ln/>
        </p:spPr>
      </p:sp>
      <p:sp>
        <p:nvSpPr>
          <p:cNvPr id="35" name="Text 33"/>
          <p:cNvSpPr/>
          <p:nvPr/>
        </p:nvSpPr>
        <p:spPr>
          <a:xfrm>
            <a:off x="384048" y="4435983"/>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8</a:t>
            </a:r>
            <a:endParaRPr lang="en-US" sz="1100" dirty="0"/>
          </a:p>
        </p:txBody>
      </p:sp>
      <p:sp>
        <p:nvSpPr>
          <p:cNvPr id="36" name="Text 34"/>
          <p:cNvSpPr/>
          <p:nvPr/>
        </p:nvSpPr>
        <p:spPr>
          <a:xfrm>
            <a:off x="822960" y="4408551"/>
            <a:ext cx="7863840" cy="382905"/>
          </a:xfrm>
          <a:prstGeom prst="rect">
            <a:avLst/>
          </a:prstGeom>
          <a:noFill/>
          <a:ln/>
        </p:spPr>
        <p:txBody>
          <a:bodyPr wrap="square" lIns="0" tIns="0" rIns="0" bIns="0" rtlCol="0" anchor="ctr"/>
          <a:lstStyle/>
          <a:p>
            <a:pPr indent="0" marL="0">
              <a:buNone/>
            </a:pPr>
            <a:r>
              <a:rPr lang="en-US" sz="1200" dirty="0">
                <a:solidFill>
                  <a:srgbClr val="0D3B2E"/>
                </a:solidFill>
                <a:latin typeface="Calibri" pitchFamily="34" charset="0"/>
                <a:ea typeface="Calibri" pitchFamily="34" charset="-122"/>
                <a:cs typeface="Calibri" pitchFamily="34" charset="-120"/>
              </a:rPr>
              <a:t>Pour into a glass and serve immediately for best flavour and nutrition. Banana juice oxidises quickly and turns brown if left sitting — drink it fresh.</a:t>
            </a:r>
            <a:endParaRPr lang="en-US" sz="1200" dirty="0"/>
          </a:p>
        </p:txBody>
      </p:sp>
      <p:sp>
        <p:nvSpPr>
          <p:cNvPr id="37" name="Shape 35"/>
          <p:cNvSpPr/>
          <p:nvPr/>
        </p:nvSpPr>
        <p:spPr>
          <a:xfrm>
            <a:off x="320040" y="4846320"/>
            <a:ext cx="8503920" cy="256032"/>
          </a:xfrm>
          <a:prstGeom prst="rect">
            <a:avLst/>
          </a:prstGeom>
          <a:solidFill>
            <a:srgbClr val="E8960A">
              <a:alpha val="70000"/>
            </a:srgbClr>
          </a:solidFill>
          <a:ln/>
        </p:spPr>
      </p:sp>
      <p:sp>
        <p:nvSpPr>
          <p:cNvPr id="38" name="Text 36"/>
          <p:cNvSpPr/>
          <p:nvPr/>
        </p:nvSpPr>
        <p:spPr>
          <a:xfrm>
            <a:off x="457200" y="4864608"/>
            <a:ext cx="8321040" cy="219456"/>
          </a:xfrm>
          <a:prstGeom prst="rect">
            <a:avLst/>
          </a:prstGeom>
          <a:noFill/>
          <a:ln/>
        </p:spPr>
        <p:txBody>
          <a:bodyPr wrap="square" lIns="0" tIns="0" rIns="0" bIns="0" rtlCol="0" anchor="ctr"/>
          <a:lstStyle/>
          <a:p>
            <a:pPr indent="0" marL="0">
              <a:buNone/>
            </a:pPr>
            <a:r>
              <a:rPr lang="en-US" sz="1050" i="1" dirty="0">
                <a:solidFill>
                  <a:srgbClr val="FFFFFF"/>
                </a:solidFill>
                <a:latin typeface="Calibri" pitchFamily="34" charset="0"/>
                <a:ea typeface="Calibri" pitchFamily="34" charset="-122"/>
                <a:cs typeface="Calibri" pitchFamily="34" charset="-120"/>
              </a:rPr>
              <a:t>💡  Banana juice makes an excellent breakfast drink or post-exercise drink — bananas are high in potassium which replenishes electrolytes lost in sweat.</a:t>
            </a:r>
            <a:endParaRPr lang="en-US" sz="10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5FCF7"/>
        </a:solidFill>
      </p:bgPr>
    </p:bg>
    <p:spTree>
      <p:nvGrpSpPr>
        <p:cNvPr id="1" name=""/>
        <p:cNvGrpSpPr/>
        <p:nvPr/>
      </p:nvGrpSpPr>
      <p:grpSpPr>
        <a:xfrm>
          <a:off x="0" y="0"/>
          <a:ext cx="0" cy="0"/>
          <a:chOff x="0" y="0"/>
          <a:chExt cx="0" cy="0"/>
        </a:xfrm>
      </p:grpSpPr>
      <p:sp>
        <p:nvSpPr>
          <p:cNvPr id="2" name="Shape 0"/>
          <p:cNvSpPr/>
          <p:nvPr/>
        </p:nvSpPr>
        <p:spPr>
          <a:xfrm>
            <a:off x="0" y="0"/>
            <a:ext cx="9144000" cy="914400"/>
          </a:xfrm>
          <a:prstGeom prst="rect">
            <a:avLst/>
          </a:prstGeom>
          <a:solidFill>
            <a:srgbClr val="C0392B"/>
          </a:solidFill>
          <a:ln/>
        </p:spPr>
      </p:sp>
      <p:sp>
        <p:nvSpPr>
          <p:cNvPr id="3" name="Text 1"/>
          <p:cNvSpPr/>
          <p:nvPr/>
        </p:nvSpPr>
        <p:spPr>
          <a:xfrm>
            <a:off x="457200" y="73152"/>
            <a:ext cx="5943600" cy="713232"/>
          </a:xfrm>
          <a:prstGeom prst="rect">
            <a:avLst/>
          </a:prstGeom>
          <a:noFill/>
          <a:ln/>
        </p:spPr>
        <p:txBody>
          <a:bodyPr wrap="square" lIns="0" tIns="0" rIns="0" bIns="0" rtlCol="0" anchor="ctr"/>
          <a:lstStyle/>
          <a:p>
            <a:pPr indent="0" marL="0">
              <a:buNone/>
            </a:pPr>
            <a:r>
              <a:rPr lang="en-US" sz="2200" b="1" dirty="0">
                <a:solidFill>
                  <a:srgbClr val="FFFFFF"/>
                </a:solidFill>
                <a:latin typeface="Georgia" pitchFamily="34" charset="0"/>
                <a:ea typeface="Georgia" pitchFamily="34" charset="-122"/>
                <a:cs typeface="Georgia" pitchFamily="34" charset="-120"/>
              </a:rPr>
              <a:t>🍓  Strawberry &amp; Grape Smoothie — Complete Guide</a:t>
            </a:r>
            <a:endParaRPr lang="en-US" sz="2200" dirty="0"/>
          </a:p>
        </p:txBody>
      </p:sp>
      <p:sp>
        <p:nvSpPr>
          <p:cNvPr id="4" name="Text 2"/>
          <p:cNvSpPr/>
          <p:nvPr/>
        </p:nvSpPr>
        <p:spPr>
          <a:xfrm>
            <a:off x="6492240" y="164592"/>
            <a:ext cx="2468880" cy="502920"/>
          </a:xfrm>
          <a:prstGeom prst="rect">
            <a:avLst/>
          </a:prstGeom>
          <a:noFill/>
          <a:ln/>
        </p:spPr>
        <p:txBody>
          <a:bodyPr wrap="square" lIns="0" tIns="0" rIns="0" bIns="0" rtlCol="0" anchor="ctr"/>
          <a:lstStyle/>
          <a:p>
            <a:pPr algn="r" indent="0" marL="0">
              <a:buNone/>
            </a:pPr>
            <a:r>
              <a:rPr lang="en-US" sz="1150" i="1" dirty="0">
                <a:solidFill>
                  <a:srgbClr val="D9F0E8"/>
                </a:solidFill>
                <a:latin typeface="Calibri" pitchFamily="34" charset="0"/>
                <a:ea typeface="Calibri" pitchFamily="34" charset="-122"/>
                <a:cs typeface="Calibri" pitchFamily="34" charset="-120"/>
              </a:rPr>
              <a:t>Rich · Antioxidant-packed · Beautiful colour</a:t>
            </a:r>
            <a:endParaRPr lang="en-US" sz="1150" dirty="0"/>
          </a:p>
        </p:txBody>
      </p:sp>
      <p:sp>
        <p:nvSpPr>
          <p:cNvPr id="5" name="Shape 3"/>
          <p:cNvSpPr/>
          <p:nvPr/>
        </p:nvSpPr>
        <p:spPr>
          <a:xfrm>
            <a:off x="320040" y="1051560"/>
            <a:ext cx="8503920" cy="428625"/>
          </a:xfrm>
          <a:prstGeom prst="rect">
            <a:avLst/>
          </a:prstGeom>
          <a:solidFill>
            <a:srgbClr val="FFFFFF"/>
          </a:solidFill>
          <a:ln/>
        </p:spPr>
      </p:sp>
      <p:sp>
        <p:nvSpPr>
          <p:cNvPr id="6" name="Shape 4"/>
          <p:cNvSpPr/>
          <p:nvPr/>
        </p:nvSpPr>
        <p:spPr>
          <a:xfrm>
            <a:off x="384048" y="1115568"/>
            <a:ext cx="320040" cy="320040"/>
          </a:xfrm>
          <a:prstGeom prst="ellipse">
            <a:avLst/>
          </a:prstGeom>
          <a:solidFill>
            <a:srgbClr val="E74C3C"/>
          </a:solidFill>
          <a:ln/>
        </p:spPr>
      </p:sp>
      <p:sp>
        <p:nvSpPr>
          <p:cNvPr id="7" name="Text 5"/>
          <p:cNvSpPr/>
          <p:nvPr/>
        </p:nvSpPr>
        <p:spPr>
          <a:xfrm>
            <a:off x="384048" y="1115568"/>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1</a:t>
            </a:r>
            <a:endParaRPr lang="en-US" sz="1100" dirty="0"/>
          </a:p>
        </p:txBody>
      </p:sp>
      <p:sp>
        <p:nvSpPr>
          <p:cNvPr id="8" name="Text 6"/>
          <p:cNvSpPr/>
          <p:nvPr/>
        </p:nvSpPr>
        <p:spPr>
          <a:xfrm>
            <a:off x="822960" y="1088136"/>
            <a:ext cx="7863840" cy="382905"/>
          </a:xfrm>
          <a:prstGeom prst="rect">
            <a:avLst/>
          </a:prstGeom>
          <a:noFill/>
          <a:ln/>
        </p:spPr>
        <p:txBody>
          <a:bodyPr wrap="square" lIns="0" tIns="0" rIns="0" bIns="0" rtlCol="0" anchor="ctr"/>
          <a:lstStyle/>
          <a:p>
            <a:pPr indent="0" marL="0">
              <a:buNone/>
            </a:pPr>
            <a:r>
              <a:rPr lang="en-US" sz="1200" dirty="0">
                <a:solidFill>
                  <a:srgbClr val="0D3B2E"/>
                </a:solidFill>
                <a:latin typeface="Calibri" pitchFamily="34" charset="0"/>
                <a:ea typeface="Calibri" pitchFamily="34" charset="-122"/>
                <a:cs typeface="Calibri" pitchFamily="34" charset="-120"/>
              </a:rPr>
              <a:t>Choose fresh strawberries that are deep red all the way through (not white at the centre — that means under-ripe). For grapes, choose firm, plump ones that are still attached to the stem — avoid wrinkled or shrivelled grapes.</a:t>
            </a:r>
            <a:endParaRPr lang="en-US" sz="1200" dirty="0"/>
          </a:p>
        </p:txBody>
      </p:sp>
      <p:sp>
        <p:nvSpPr>
          <p:cNvPr id="9" name="Shape 7"/>
          <p:cNvSpPr/>
          <p:nvPr/>
        </p:nvSpPr>
        <p:spPr>
          <a:xfrm>
            <a:off x="320040" y="1525905"/>
            <a:ext cx="8503920" cy="428625"/>
          </a:xfrm>
          <a:prstGeom prst="rect">
            <a:avLst/>
          </a:prstGeom>
          <a:solidFill>
            <a:srgbClr val="F5FCF7"/>
          </a:solidFill>
          <a:ln/>
        </p:spPr>
      </p:sp>
      <p:sp>
        <p:nvSpPr>
          <p:cNvPr id="10" name="Shape 8"/>
          <p:cNvSpPr/>
          <p:nvPr/>
        </p:nvSpPr>
        <p:spPr>
          <a:xfrm>
            <a:off x="384048" y="1589913"/>
            <a:ext cx="320040" cy="320040"/>
          </a:xfrm>
          <a:prstGeom prst="ellipse">
            <a:avLst/>
          </a:prstGeom>
          <a:solidFill>
            <a:srgbClr val="E74C3C"/>
          </a:solidFill>
          <a:ln/>
        </p:spPr>
      </p:sp>
      <p:sp>
        <p:nvSpPr>
          <p:cNvPr id="11" name="Text 9"/>
          <p:cNvSpPr/>
          <p:nvPr/>
        </p:nvSpPr>
        <p:spPr>
          <a:xfrm>
            <a:off x="384048" y="1589913"/>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2</a:t>
            </a:r>
            <a:endParaRPr lang="en-US" sz="1100" dirty="0"/>
          </a:p>
        </p:txBody>
      </p:sp>
      <p:sp>
        <p:nvSpPr>
          <p:cNvPr id="12" name="Text 10"/>
          <p:cNvSpPr/>
          <p:nvPr/>
        </p:nvSpPr>
        <p:spPr>
          <a:xfrm>
            <a:off x="822960" y="1562481"/>
            <a:ext cx="7863840" cy="382905"/>
          </a:xfrm>
          <a:prstGeom prst="rect">
            <a:avLst/>
          </a:prstGeom>
          <a:noFill/>
          <a:ln/>
        </p:spPr>
        <p:txBody>
          <a:bodyPr wrap="square" lIns="0" tIns="0" rIns="0" bIns="0" rtlCol="0" anchor="ctr"/>
          <a:lstStyle/>
          <a:p>
            <a:pPr indent="0" marL="0">
              <a:buNone/>
            </a:pPr>
            <a:r>
              <a:rPr lang="en-US" sz="1200" dirty="0">
                <a:solidFill>
                  <a:srgbClr val="0D3B2E"/>
                </a:solidFill>
                <a:latin typeface="Calibri" pitchFamily="34" charset="0"/>
                <a:ea typeface="Calibri" pitchFamily="34" charset="-122"/>
                <a:cs typeface="Calibri" pitchFamily="34" charset="-120"/>
              </a:rPr>
              <a:t>Washing fruit properly: fill a large bowl with cold water and add 1 teaspoon of salt (or a splash of white vinegar). Place fruit in the salted water and swish around for 30 seconds — this helps remove surface bacteria, pesticide residue and tiny insects. Rinse under fresh running water.</a:t>
            </a:r>
            <a:endParaRPr lang="en-US" sz="1200" dirty="0"/>
          </a:p>
        </p:txBody>
      </p:sp>
      <p:sp>
        <p:nvSpPr>
          <p:cNvPr id="13" name="Shape 11"/>
          <p:cNvSpPr/>
          <p:nvPr/>
        </p:nvSpPr>
        <p:spPr>
          <a:xfrm>
            <a:off x="320040" y="2000250"/>
            <a:ext cx="8503920" cy="428625"/>
          </a:xfrm>
          <a:prstGeom prst="rect">
            <a:avLst/>
          </a:prstGeom>
          <a:solidFill>
            <a:srgbClr val="FFFFFF"/>
          </a:solidFill>
          <a:ln/>
        </p:spPr>
      </p:sp>
      <p:sp>
        <p:nvSpPr>
          <p:cNvPr id="14" name="Shape 12"/>
          <p:cNvSpPr/>
          <p:nvPr/>
        </p:nvSpPr>
        <p:spPr>
          <a:xfrm>
            <a:off x="384048" y="2064258"/>
            <a:ext cx="320040" cy="320040"/>
          </a:xfrm>
          <a:prstGeom prst="ellipse">
            <a:avLst/>
          </a:prstGeom>
          <a:solidFill>
            <a:srgbClr val="E74C3C"/>
          </a:solidFill>
          <a:ln/>
        </p:spPr>
      </p:sp>
      <p:sp>
        <p:nvSpPr>
          <p:cNvPr id="15" name="Text 13"/>
          <p:cNvSpPr/>
          <p:nvPr/>
        </p:nvSpPr>
        <p:spPr>
          <a:xfrm>
            <a:off x="384048" y="2064258"/>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3</a:t>
            </a:r>
            <a:endParaRPr lang="en-US" sz="1100" dirty="0"/>
          </a:p>
        </p:txBody>
      </p:sp>
      <p:sp>
        <p:nvSpPr>
          <p:cNvPr id="16" name="Text 14"/>
          <p:cNvSpPr/>
          <p:nvPr/>
        </p:nvSpPr>
        <p:spPr>
          <a:xfrm>
            <a:off x="822960" y="2036826"/>
            <a:ext cx="7863840" cy="382905"/>
          </a:xfrm>
          <a:prstGeom prst="rect">
            <a:avLst/>
          </a:prstGeom>
          <a:noFill/>
          <a:ln/>
        </p:spPr>
        <p:txBody>
          <a:bodyPr wrap="square" lIns="0" tIns="0" rIns="0" bIns="0" rtlCol="0" anchor="ctr"/>
          <a:lstStyle/>
          <a:p>
            <a:pPr indent="0" marL="0">
              <a:buNone/>
            </a:pPr>
            <a:r>
              <a:rPr lang="en-US" sz="1200" dirty="0">
                <a:solidFill>
                  <a:srgbClr val="0D3B2E"/>
                </a:solidFill>
                <a:latin typeface="Calibri" pitchFamily="34" charset="0"/>
                <a:ea typeface="Calibri" pitchFamily="34" charset="-122"/>
                <a:cs typeface="Calibri" pitchFamily="34" charset="-120"/>
              </a:rPr>
              <a:t>For strawberries: pull off the green stalk and leaves (called the hull). You can use a small paring knife or simply pull them off by hand.</a:t>
            </a:r>
            <a:endParaRPr lang="en-US" sz="1200" dirty="0"/>
          </a:p>
        </p:txBody>
      </p:sp>
      <p:sp>
        <p:nvSpPr>
          <p:cNvPr id="17" name="Shape 15"/>
          <p:cNvSpPr/>
          <p:nvPr/>
        </p:nvSpPr>
        <p:spPr>
          <a:xfrm>
            <a:off x="320040" y="2474595"/>
            <a:ext cx="8503920" cy="428625"/>
          </a:xfrm>
          <a:prstGeom prst="rect">
            <a:avLst/>
          </a:prstGeom>
          <a:solidFill>
            <a:srgbClr val="F5FCF7"/>
          </a:solidFill>
          <a:ln/>
        </p:spPr>
      </p:sp>
      <p:sp>
        <p:nvSpPr>
          <p:cNvPr id="18" name="Shape 16"/>
          <p:cNvSpPr/>
          <p:nvPr/>
        </p:nvSpPr>
        <p:spPr>
          <a:xfrm>
            <a:off x="384048" y="2538603"/>
            <a:ext cx="320040" cy="320040"/>
          </a:xfrm>
          <a:prstGeom prst="ellipse">
            <a:avLst/>
          </a:prstGeom>
          <a:solidFill>
            <a:srgbClr val="E74C3C"/>
          </a:solidFill>
          <a:ln/>
        </p:spPr>
      </p:sp>
      <p:sp>
        <p:nvSpPr>
          <p:cNvPr id="19" name="Text 17"/>
          <p:cNvSpPr/>
          <p:nvPr/>
        </p:nvSpPr>
        <p:spPr>
          <a:xfrm>
            <a:off x="384048" y="2538603"/>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4</a:t>
            </a:r>
            <a:endParaRPr lang="en-US" sz="1100" dirty="0"/>
          </a:p>
        </p:txBody>
      </p:sp>
      <p:sp>
        <p:nvSpPr>
          <p:cNvPr id="20" name="Text 18"/>
          <p:cNvSpPr/>
          <p:nvPr/>
        </p:nvSpPr>
        <p:spPr>
          <a:xfrm>
            <a:off x="822960" y="2511171"/>
            <a:ext cx="7863840" cy="382905"/>
          </a:xfrm>
          <a:prstGeom prst="rect">
            <a:avLst/>
          </a:prstGeom>
          <a:noFill/>
          <a:ln/>
        </p:spPr>
        <p:txBody>
          <a:bodyPr wrap="square" lIns="0" tIns="0" rIns="0" bIns="0" rtlCol="0" anchor="ctr"/>
          <a:lstStyle/>
          <a:p>
            <a:pPr indent="0" marL="0">
              <a:buNone/>
            </a:pPr>
            <a:r>
              <a:rPr lang="en-US" sz="1200" dirty="0">
                <a:solidFill>
                  <a:srgbClr val="0D3B2E"/>
                </a:solidFill>
                <a:latin typeface="Calibri" pitchFamily="34" charset="0"/>
                <a:ea typeface="Calibri" pitchFamily="34" charset="-122"/>
                <a:cs typeface="Calibri" pitchFamily="34" charset="-120"/>
              </a:rPr>
              <a:t>Check each grape: remove any that are damaged, shrivelled or show any signs of mould. Even one mouldy grape in a bunch can spoil the whole smoothie's flavour.</a:t>
            </a:r>
            <a:endParaRPr lang="en-US" sz="1200" dirty="0"/>
          </a:p>
        </p:txBody>
      </p:sp>
      <p:sp>
        <p:nvSpPr>
          <p:cNvPr id="21" name="Shape 19"/>
          <p:cNvSpPr/>
          <p:nvPr/>
        </p:nvSpPr>
        <p:spPr>
          <a:xfrm>
            <a:off x="320040" y="2948940"/>
            <a:ext cx="8503920" cy="428625"/>
          </a:xfrm>
          <a:prstGeom prst="rect">
            <a:avLst/>
          </a:prstGeom>
          <a:solidFill>
            <a:srgbClr val="FFFFFF"/>
          </a:solidFill>
          <a:ln/>
        </p:spPr>
      </p:sp>
      <p:sp>
        <p:nvSpPr>
          <p:cNvPr id="22" name="Shape 20"/>
          <p:cNvSpPr/>
          <p:nvPr/>
        </p:nvSpPr>
        <p:spPr>
          <a:xfrm>
            <a:off x="384048" y="3012948"/>
            <a:ext cx="320040" cy="320040"/>
          </a:xfrm>
          <a:prstGeom prst="ellipse">
            <a:avLst/>
          </a:prstGeom>
          <a:solidFill>
            <a:srgbClr val="E74C3C"/>
          </a:solidFill>
          <a:ln/>
        </p:spPr>
      </p:sp>
      <p:sp>
        <p:nvSpPr>
          <p:cNvPr id="23" name="Text 21"/>
          <p:cNvSpPr/>
          <p:nvPr/>
        </p:nvSpPr>
        <p:spPr>
          <a:xfrm>
            <a:off x="384048" y="3012948"/>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5</a:t>
            </a:r>
            <a:endParaRPr lang="en-US" sz="1100" dirty="0"/>
          </a:p>
        </p:txBody>
      </p:sp>
      <p:sp>
        <p:nvSpPr>
          <p:cNvPr id="24" name="Text 22"/>
          <p:cNvSpPr/>
          <p:nvPr/>
        </p:nvSpPr>
        <p:spPr>
          <a:xfrm>
            <a:off x="822960" y="2985516"/>
            <a:ext cx="7863840" cy="382905"/>
          </a:xfrm>
          <a:prstGeom prst="rect">
            <a:avLst/>
          </a:prstGeom>
          <a:noFill/>
          <a:ln/>
        </p:spPr>
        <p:txBody>
          <a:bodyPr wrap="square" lIns="0" tIns="0" rIns="0" bIns="0" rtlCol="0" anchor="ctr"/>
          <a:lstStyle/>
          <a:p>
            <a:pPr indent="0" marL="0">
              <a:buNone/>
            </a:pPr>
            <a:r>
              <a:rPr lang="en-US" sz="1200" dirty="0">
                <a:solidFill>
                  <a:srgbClr val="0D3B2E"/>
                </a:solidFill>
                <a:latin typeface="Calibri" pitchFamily="34" charset="0"/>
                <a:ea typeface="Calibri" pitchFamily="34" charset="-122"/>
                <a:cs typeface="Calibri" pitchFamily="34" charset="-120"/>
              </a:rPr>
              <a:t>Place the washed and prepared strawberries and grapes directly into the blender. No need to cut them — the blender handles whole small fruit.</a:t>
            </a:r>
            <a:endParaRPr lang="en-US" sz="1200" dirty="0"/>
          </a:p>
        </p:txBody>
      </p:sp>
      <p:sp>
        <p:nvSpPr>
          <p:cNvPr id="25" name="Shape 23"/>
          <p:cNvSpPr/>
          <p:nvPr/>
        </p:nvSpPr>
        <p:spPr>
          <a:xfrm>
            <a:off x="320040" y="3423285"/>
            <a:ext cx="8503920" cy="428625"/>
          </a:xfrm>
          <a:prstGeom prst="rect">
            <a:avLst/>
          </a:prstGeom>
          <a:solidFill>
            <a:srgbClr val="F5FCF7"/>
          </a:solidFill>
          <a:ln/>
        </p:spPr>
      </p:sp>
      <p:sp>
        <p:nvSpPr>
          <p:cNvPr id="26" name="Shape 24"/>
          <p:cNvSpPr/>
          <p:nvPr/>
        </p:nvSpPr>
        <p:spPr>
          <a:xfrm>
            <a:off x="384048" y="3487293"/>
            <a:ext cx="320040" cy="320040"/>
          </a:xfrm>
          <a:prstGeom prst="ellipse">
            <a:avLst/>
          </a:prstGeom>
          <a:solidFill>
            <a:srgbClr val="E74C3C"/>
          </a:solidFill>
          <a:ln/>
        </p:spPr>
      </p:sp>
      <p:sp>
        <p:nvSpPr>
          <p:cNvPr id="27" name="Text 25"/>
          <p:cNvSpPr/>
          <p:nvPr/>
        </p:nvSpPr>
        <p:spPr>
          <a:xfrm>
            <a:off x="384048" y="3487293"/>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6</a:t>
            </a:r>
            <a:endParaRPr lang="en-US" sz="1100" dirty="0"/>
          </a:p>
        </p:txBody>
      </p:sp>
      <p:sp>
        <p:nvSpPr>
          <p:cNvPr id="28" name="Text 26"/>
          <p:cNvSpPr/>
          <p:nvPr/>
        </p:nvSpPr>
        <p:spPr>
          <a:xfrm>
            <a:off x="822960" y="3459861"/>
            <a:ext cx="7863840" cy="382905"/>
          </a:xfrm>
          <a:prstGeom prst="rect">
            <a:avLst/>
          </a:prstGeom>
          <a:noFill/>
          <a:ln/>
        </p:spPr>
        <p:txBody>
          <a:bodyPr wrap="square" lIns="0" tIns="0" rIns="0" bIns="0" rtlCol="0" anchor="ctr"/>
          <a:lstStyle/>
          <a:p>
            <a:pPr indent="0" marL="0">
              <a:buNone/>
            </a:pPr>
            <a:r>
              <a:rPr lang="en-US" sz="1200" dirty="0">
                <a:solidFill>
                  <a:srgbClr val="0D3B2E"/>
                </a:solidFill>
                <a:latin typeface="Calibri" pitchFamily="34" charset="0"/>
                <a:ea typeface="Calibri" pitchFamily="34" charset="-122"/>
                <a:cs typeface="Calibri" pitchFamily="34" charset="-120"/>
              </a:rPr>
              <a:t>Add 3–4 tablespoons of cold water or you can use ice cubes instead of water for an icier smoothie.</a:t>
            </a:r>
            <a:endParaRPr lang="en-US" sz="1200" dirty="0"/>
          </a:p>
        </p:txBody>
      </p:sp>
      <p:sp>
        <p:nvSpPr>
          <p:cNvPr id="29" name="Shape 27"/>
          <p:cNvSpPr/>
          <p:nvPr/>
        </p:nvSpPr>
        <p:spPr>
          <a:xfrm>
            <a:off x="320040" y="3897630"/>
            <a:ext cx="8503920" cy="428625"/>
          </a:xfrm>
          <a:prstGeom prst="rect">
            <a:avLst/>
          </a:prstGeom>
          <a:solidFill>
            <a:srgbClr val="FFFFFF"/>
          </a:solidFill>
          <a:ln/>
        </p:spPr>
      </p:sp>
      <p:sp>
        <p:nvSpPr>
          <p:cNvPr id="30" name="Shape 28"/>
          <p:cNvSpPr/>
          <p:nvPr/>
        </p:nvSpPr>
        <p:spPr>
          <a:xfrm>
            <a:off x="384048" y="3961638"/>
            <a:ext cx="320040" cy="320040"/>
          </a:xfrm>
          <a:prstGeom prst="ellipse">
            <a:avLst/>
          </a:prstGeom>
          <a:solidFill>
            <a:srgbClr val="E74C3C"/>
          </a:solidFill>
          <a:ln/>
        </p:spPr>
      </p:sp>
      <p:sp>
        <p:nvSpPr>
          <p:cNvPr id="31" name="Text 29"/>
          <p:cNvSpPr/>
          <p:nvPr/>
        </p:nvSpPr>
        <p:spPr>
          <a:xfrm>
            <a:off x="384048" y="3961638"/>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7</a:t>
            </a:r>
            <a:endParaRPr lang="en-US" sz="1100" dirty="0"/>
          </a:p>
        </p:txBody>
      </p:sp>
      <p:sp>
        <p:nvSpPr>
          <p:cNvPr id="32" name="Text 30"/>
          <p:cNvSpPr/>
          <p:nvPr/>
        </p:nvSpPr>
        <p:spPr>
          <a:xfrm>
            <a:off x="822960" y="3934206"/>
            <a:ext cx="7863840" cy="382905"/>
          </a:xfrm>
          <a:prstGeom prst="rect">
            <a:avLst/>
          </a:prstGeom>
          <a:noFill/>
          <a:ln/>
        </p:spPr>
        <p:txBody>
          <a:bodyPr wrap="square" lIns="0" tIns="0" rIns="0" bIns="0" rtlCol="0" anchor="ctr"/>
          <a:lstStyle/>
          <a:p>
            <a:pPr indent="0" marL="0">
              <a:buNone/>
            </a:pPr>
            <a:r>
              <a:rPr lang="en-US" sz="1200" dirty="0">
                <a:solidFill>
                  <a:srgbClr val="0D3B2E"/>
                </a:solidFill>
                <a:latin typeface="Calibri" pitchFamily="34" charset="0"/>
                <a:ea typeface="Calibri" pitchFamily="34" charset="-122"/>
                <a:cs typeface="Calibri" pitchFamily="34" charset="-120"/>
              </a:rPr>
              <a:t>Blend on high for 45–60 seconds until completely smooth. The mixture should be a deep, vibrant red-purple colour with no visible fruit pieces.</a:t>
            </a:r>
            <a:endParaRPr lang="en-US" sz="1200" dirty="0"/>
          </a:p>
        </p:txBody>
      </p:sp>
      <p:sp>
        <p:nvSpPr>
          <p:cNvPr id="33" name="Shape 31"/>
          <p:cNvSpPr/>
          <p:nvPr/>
        </p:nvSpPr>
        <p:spPr>
          <a:xfrm>
            <a:off x="320040" y="4371975"/>
            <a:ext cx="8503920" cy="428625"/>
          </a:xfrm>
          <a:prstGeom prst="rect">
            <a:avLst/>
          </a:prstGeom>
          <a:solidFill>
            <a:srgbClr val="F5FCF7"/>
          </a:solidFill>
          <a:ln/>
        </p:spPr>
      </p:sp>
      <p:sp>
        <p:nvSpPr>
          <p:cNvPr id="34" name="Shape 32"/>
          <p:cNvSpPr/>
          <p:nvPr/>
        </p:nvSpPr>
        <p:spPr>
          <a:xfrm>
            <a:off x="384048" y="4435983"/>
            <a:ext cx="320040" cy="320040"/>
          </a:xfrm>
          <a:prstGeom prst="ellipse">
            <a:avLst/>
          </a:prstGeom>
          <a:solidFill>
            <a:srgbClr val="E74C3C"/>
          </a:solidFill>
          <a:ln/>
        </p:spPr>
      </p:sp>
      <p:sp>
        <p:nvSpPr>
          <p:cNvPr id="35" name="Text 33"/>
          <p:cNvSpPr/>
          <p:nvPr/>
        </p:nvSpPr>
        <p:spPr>
          <a:xfrm>
            <a:off x="384048" y="4435983"/>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8</a:t>
            </a:r>
            <a:endParaRPr lang="en-US" sz="1100" dirty="0"/>
          </a:p>
        </p:txBody>
      </p:sp>
      <p:sp>
        <p:nvSpPr>
          <p:cNvPr id="36" name="Text 34"/>
          <p:cNvSpPr/>
          <p:nvPr/>
        </p:nvSpPr>
        <p:spPr>
          <a:xfrm>
            <a:off x="822960" y="4408551"/>
            <a:ext cx="7863840" cy="382905"/>
          </a:xfrm>
          <a:prstGeom prst="rect">
            <a:avLst/>
          </a:prstGeom>
          <a:noFill/>
          <a:ln/>
        </p:spPr>
        <p:txBody>
          <a:bodyPr wrap="square" lIns="0" tIns="0" rIns="0" bIns="0" rtlCol="0" anchor="ctr"/>
          <a:lstStyle/>
          <a:p>
            <a:pPr indent="0" marL="0">
              <a:buNone/>
            </a:pPr>
            <a:r>
              <a:rPr lang="en-US" sz="1200" dirty="0">
                <a:solidFill>
                  <a:srgbClr val="0D3B2E"/>
                </a:solidFill>
                <a:latin typeface="Calibri" pitchFamily="34" charset="0"/>
                <a:ea typeface="Calibri" pitchFamily="34" charset="-122"/>
                <a:cs typeface="Calibri" pitchFamily="34" charset="-120"/>
              </a:rPr>
              <a:t>Pour into a glass or container. If you prefer a smoother texture without the small seeds, pour the smoothie through a fine mesh sieve. Refrigerate immediately and consume within 24 hours.</a:t>
            </a:r>
            <a:endParaRPr lang="en-US" sz="1200" dirty="0"/>
          </a:p>
        </p:txBody>
      </p:sp>
      <p:sp>
        <p:nvSpPr>
          <p:cNvPr id="37" name="Shape 35"/>
          <p:cNvSpPr/>
          <p:nvPr/>
        </p:nvSpPr>
        <p:spPr>
          <a:xfrm>
            <a:off x="320040" y="4846320"/>
            <a:ext cx="8503920" cy="256032"/>
          </a:xfrm>
          <a:prstGeom prst="rect">
            <a:avLst/>
          </a:prstGeom>
          <a:solidFill>
            <a:srgbClr val="E74C3C">
              <a:alpha val="70000"/>
            </a:srgbClr>
          </a:solidFill>
          <a:ln/>
        </p:spPr>
      </p:sp>
      <p:sp>
        <p:nvSpPr>
          <p:cNvPr id="38" name="Text 36"/>
          <p:cNvSpPr/>
          <p:nvPr/>
        </p:nvSpPr>
        <p:spPr>
          <a:xfrm>
            <a:off x="457200" y="4864608"/>
            <a:ext cx="8321040" cy="219456"/>
          </a:xfrm>
          <a:prstGeom prst="rect">
            <a:avLst/>
          </a:prstGeom>
          <a:noFill/>
          <a:ln/>
        </p:spPr>
        <p:txBody>
          <a:bodyPr wrap="square" lIns="0" tIns="0" rIns="0" bIns="0" rtlCol="0" anchor="ctr"/>
          <a:lstStyle/>
          <a:p>
            <a:pPr indent="0" marL="0">
              <a:buNone/>
            </a:pPr>
            <a:r>
              <a:rPr lang="en-US" sz="1050" i="1" dirty="0">
                <a:solidFill>
                  <a:srgbClr val="FFFFFF"/>
                </a:solidFill>
                <a:latin typeface="Calibri" pitchFamily="34" charset="0"/>
                <a:ea typeface="Calibri" pitchFamily="34" charset="-122"/>
                <a:cs typeface="Calibri" pitchFamily="34" charset="-120"/>
              </a:rPr>
              <a:t>💡  Freezing your washed, hulled strawberries overnight and then blending from frozen gives you a thick, milkshake-like texture without needing ice cream.</a:t>
            </a:r>
            <a:endParaRPr lang="en-US" sz="10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5FCF7"/>
        </a:solidFill>
      </p:bgPr>
    </p:bg>
    <p:spTree>
      <p:nvGrpSpPr>
        <p:cNvPr id="1" name=""/>
        <p:cNvGrpSpPr/>
        <p:nvPr/>
      </p:nvGrpSpPr>
      <p:grpSpPr>
        <a:xfrm>
          <a:off x="0" y="0"/>
          <a:ext cx="0" cy="0"/>
          <a:chOff x="0" y="0"/>
          <a:chExt cx="0" cy="0"/>
        </a:xfrm>
      </p:grpSpPr>
      <p:sp>
        <p:nvSpPr>
          <p:cNvPr id="2" name="Shape 0"/>
          <p:cNvSpPr/>
          <p:nvPr/>
        </p:nvSpPr>
        <p:spPr>
          <a:xfrm>
            <a:off x="0" y="0"/>
            <a:ext cx="9144000" cy="914400"/>
          </a:xfrm>
          <a:prstGeom prst="rect">
            <a:avLst/>
          </a:prstGeom>
          <a:solidFill>
            <a:srgbClr val="4CAF50"/>
          </a:solidFill>
          <a:ln/>
        </p:spPr>
      </p:sp>
      <p:sp>
        <p:nvSpPr>
          <p:cNvPr id="3" name="Text 1"/>
          <p:cNvSpPr/>
          <p:nvPr/>
        </p:nvSpPr>
        <p:spPr>
          <a:xfrm>
            <a:off x="457200" y="73152"/>
            <a:ext cx="5943600" cy="713232"/>
          </a:xfrm>
          <a:prstGeom prst="rect">
            <a:avLst/>
          </a:prstGeom>
          <a:noFill/>
          <a:ln/>
        </p:spPr>
        <p:txBody>
          <a:bodyPr wrap="square" lIns="0" tIns="0" rIns="0" bIns="0" rtlCol="0" anchor="ctr"/>
          <a:lstStyle/>
          <a:p>
            <a:pPr indent="0" marL="0">
              <a:buNone/>
            </a:pPr>
            <a:r>
              <a:rPr lang="en-US" sz="2200" b="1" dirty="0">
                <a:solidFill>
                  <a:srgbClr val="FFFFFF"/>
                </a:solidFill>
                <a:latin typeface="Georgia" pitchFamily="34" charset="0"/>
                <a:ea typeface="Georgia" pitchFamily="34" charset="-122"/>
                <a:cs typeface="Georgia" pitchFamily="34" charset="-120"/>
              </a:rPr>
              <a:t>🍎  Apple Juice — Complete Guide</a:t>
            </a:r>
            <a:endParaRPr lang="en-US" sz="2200" dirty="0"/>
          </a:p>
        </p:txBody>
      </p:sp>
      <p:sp>
        <p:nvSpPr>
          <p:cNvPr id="4" name="Text 2"/>
          <p:cNvSpPr/>
          <p:nvPr/>
        </p:nvSpPr>
        <p:spPr>
          <a:xfrm>
            <a:off x="6492240" y="164592"/>
            <a:ext cx="2468880" cy="502920"/>
          </a:xfrm>
          <a:prstGeom prst="rect">
            <a:avLst/>
          </a:prstGeom>
          <a:noFill/>
          <a:ln/>
        </p:spPr>
        <p:txBody>
          <a:bodyPr wrap="square" lIns="0" tIns="0" rIns="0" bIns="0" rtlCol="0" anchor="ctr"/>
          <a:lstStyle/>
          <a:p>
            <a:pPr algn="r" indent="0" marL="0">
              <a:buNone/>
            </a:pPr>
            <a:r>
              <a:rPr lang="en-US" sz="1150" i="1" dirty="0">
                <a:solidFill>
                  <a:srgbClr val="D9F0E8"/>
                </a:solidFill>
                <a:latin typeface="Calibri" pitchFamily="34" charset="0"/>
                <a:ea typeface="Calibri" pitchFamily="34" charset="-122"/>
                <a:cs typeface="Calibri" pitchFamily="34" charset="-120"/>
              </a:rPr>
              <a:t>Crisp · Cleansing · Naturally sweet</a:t>
            </a:r>
            <a:endParaRPr lang="en-US" sz="1150" dirty="0"/>
          </a:p>
        </p:txBody>
      </p:sp>
      <p:sp>
        <p:nvSpPr>
          <p:cNvPr id="5" name="Shape 3"/>
          <p:cNvSpPr/>
          <p:nvPr/>
        </p:nvSpPr>
        <p:spPr>
          <a:xfrm>
            <a:off x="320040" y="1051560"/>
            <a:ext cx="8503920" cy="428625"/>
          </a:xfrm>
          <a:prstGeom prst="rect">
            <a:avLst/>
          </a:prstGeom>
          <a:solidFill>
            <a:srgbClr val="FFFFFF"/>
          </a:solidFill>
          <a:ln/>
        </p:spPr>
      </p:sp>
      <p:sp>
        <p:nvSpPr>
          <p:cNvPr id="6" name="Shape 4"/>
          <p:cNvSpPr/>
          <p:nvPr/>
        </p:nvSpPr>
        <p:spPr>
          <a:xfrm>
            <a:off x="384048" y="1115568"/>
            <a:ext cx="320040" cy="320040"/>
          </a:xfrm>
          <a:prstGeom prst="ellipse">
            <a:avLst/>
          </a:prstGeom>
          <a:solidFill>
            <a:srgbClr val="388E3C"/>
          </a:solidFill>
          <a:ln/>
        </p:spPr>
      </p:sp>
      <p:sp>
        <p:nvSpPr>
          <p:cNvPr id="7" name="Text 5"/>
          <p:cNvSpPr/>
          <p:nvPr/>
        </p:nvSpPr>
        <p:spPr>
          <a:xfrm>
            <a:off x="384048" y="1115568"/>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1</a:t>
            </a:r>
            <a:endParaRPr lang="en-US" sz="1100" dirty="0"/>
          </a:p>
        </p:txBody>
      </p:sp>
      <p:sp>
        <p:nvSpPr>
          <p:cNvPr id="8" name="Text 6"/>
          <p:cNvSpPr/>
          <p:nvPr/>
        </p:nvSpPr>
        <p:spPr>
          <a:xfrm>
            <a:off x="822960" y="1088136"/>
            <a:ext cx="7863840" cy="382905"/>
          </a:xfrm>
          <a:prstGeom prst="rect">
            <a:avLst/>
          </a:prstGeom>
          <a:noFill/>
          <a:ln/>
        </p:spPr>
        <p:txBody>
          <a:bodyPr wrap="square" lIns="0" tIns="0" rIns="0" bIns="0" rtlCol="0" anchor="ctr"/>
          <a:lstStyle/>
          <a:p>
            <a:pPr indent="0" marL="0">
              <a:buNone/>
            </a:pPr>
            <a:r>
              <a:rPr lang="en-US" sz="1200" dirty="0">
                <a:solidFill>
                  <a:srgbClr val="0D3B2E"/>
                </a:solidFill>
                <a:latin typeface="Calibri" pitchFamily="34" charset="0"/>
                <a:ea typeface="Calibri" pitchFamily="34" charset="-122"/>
                <a:cs typeface="Calibri" pitchFamily="34" charset="-120"/>
              </a:rPr>
              <a:t>Choose apple variety based on your preference: Red Delicious and Fuji apples are sweet and need no added sweetener. Granny Smith apples are tart and tangy — good if you prefer a sharper juice. Use a mix for a balanced flavour.</a:t>
            </a:r>
            <a:endParaRPr lang="en-US" sz="1200" dirty="0"/>
          </a:p>
        </p:txBody>
      </p:sp>
      <p:sp>
        <p:nvSpPr>
          <p:cNvPr id="9" name="Shape 7"/>
          <p:cNvSpPr/>
          <p:nvPr/>
        </p:nvSpPr>
        <p:spPr>
          <a:xfrm>
            <a:off x="320040" y="1525905"/>
            <a:ext cx="8503920" cy="428625"/>
          </a:xfrm>
          <a:prstGeom prst="rect">
            <a:avLst/>
          </a:prstGeom>
          <a:solidFill>
            <a:srgbClr val="F5FCF7"/>
          </a:solidFill>
          <a:ln/>
        </p:spPr>
      </p:sp>
      <p:sp>
        <p:nvSpPr>
          <p:cNvPr id="10" name="Shape 8"/>
          <p:cNvSpPr/>
          <p:nvPr/>
        </p:nvSpPr>
        <p:spPr>
          <a:xfrm>
            <a:off x="384048" y="1589913"/>
            <a:ext cx="320040" cy="320040"/>
          </a:xfrm>
          <a:prstGeom prst="ellipse">
            <a:avLst/>
          </a:prstGeom>
          <a:solidFill>
            <a:srgbClr val="388E3C"/>
          </a:solidFill>
          <a:ln/>
        </p:spPr>
      </p:sp>
      <p:sp>
        <p:nvSpPr>
          <p:cNvPr id="11" name="Text 9"/>
          <p:cNvSpPr/>
          <p:nvPr/>
        </p:nvSpPr>
        <p:spPr>
          <a:xfrm>
            <a:off x="384048" y="1589913"/>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2</a:t>
            </a:r>
            <a:endParaRPr lang="en-US" sz="1100" dirty="0"/>
          </a:p>
        </p:txBody>
      </p:sp>
      <p:sp>
        <p:nvSpPr>
          <p:cNvPr id="12" name="Text 10"/>
          <p:cNvSpPr/>
          <p:nvPr/>
        </p:nvSpPr>
        <p:spPr>
          <a:xfrm>
            <a:off x="822960" y="1562481"/>
            <a:ext cx="7863840" cy="382905"/>
          </a:xfrm>
          <a:prstGeom prst="rect">
            <a:avLst/>
          </a:prstGeom>
          <a:noFill/>
          <a:ln/>
        </p:spPr>
        <p:txBody>
          <a:bodyPr wrap="square" lIns="0" tIns="0" rIns="0" bIns="0" rtlCol="0" anchor="ctr"/>
          <a:lstStyle/>
          <a:p>
            <a:pPr indent="0" marL="0">
              <a:buNone/>
            </a:pPr>
            <a:r>
              <a:rPr lang="en-US" sz="1200" dirty="0">
                <a:solidFill>
                  <a:srgbClr val="0D3B2E"/>
                </a:solidFill>
                <a:latin typeface="Calibri" pitchFamily="34" charset="0"/>
                <a:ea typeface="Calibri" pitchFamily="34" charset="-122"/>
                <a:cs typeface="Calibri" pitchFamily="34" charset="-120"/>
              </a:rPr>
              <a:t>Washing apples properly: apples often have a natural waxy coating or pesticide residue. Wash under running water while scrubbing gently with a rough cloth or vegetable brush for 20–30 seconds per apple.</a:t>
            </a:r>
            <a:endParaRPr lang="en-US" sz="1200" dirty="0"/>
          </a:p>
        </p:txBody>
      </p:sp>
      <p:sp>
        <p:nvSpPr>
          <p:cNvPr id="13" name="Shape 11"/>
          <p:cNvSpPr/>
          <p:nvPr/>
        </p:nvSpPr>
        <p:spPr>
          <a:xfrm>
            <a:off x="320040" y="2000250"/>
            <a:ext cx="8503920" cy="428625"/>
          </a:xfrm>
          <a:prstGeom prst="rect">
            <a:avLst/>
          </a:prstGeom>
          <a:solidFill>
            <a:srgbClr val="FFFFFF"/>
          </a:solidFill>
          <a:ln/>
        </p:spPr>
      </p:sp>
      <p:sp>
        <p:nvSpPr>
          <p:cNvPr id="14" name="Shape 12"/>
          <p:cNvSpPr/>
          <p:nvPr/>
        </p:nvSpPr>
        <p:spPr>
          <a:xfrm>
            <a:off x="384048" y="2064258"/>
            <a:ext cx="320040" cy="320040"/>
          </a:xfrm>
          <a:prstGeom prst="ellipse">
            <a:avLst/>
          </a:prstGeom>
          <a:solidFill>
            <a:srgbClr val="388E3C"/>
          </a:solidFill>
          <a:ln/>
        </p:spPr>
      </p:sp>
      <p:sp>
        <p:nvSpPr>
          <p:cNvPr id="15" name="Text 13"/>
          <p:cNvSpPr/>
          <p:nvPr/>
        </p:nvSpPr>
        <p:spPr>
          <a:xfrm>
            <a:off x="384048" y="2064258"/>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3</a:t>
            </a:r>
            <a:endParaRPr lang="en-US" sz="1100" dirty="0"/>
          </a:p>
        </p:txBody>
      </p:sp>
      <p:sp>
        <p:nvSpPr>
          <p:cNvPr id="16" name="Text 14"/>
          <p:cNvSpPr/>
          <p:nvPr/>
        </p:nvSpPr>
        <p:spPr>
          <a:xfrm>
            <a:off x="822960" y="2036826"/>
            <a:ext cx="7863840" cy="382905"/>
          </a:xfrm>
          <a:prstGeom prst="rect">
            <a:avLst/>
          </a:prstGeom>
          <a:noFill/>
          <a:ln/>
        </p:spPr>
        <p:txBody>
          <a:bodyPr wrap="square" lIns="0" tIns="0" rIns="0" bIns="0" rtlCol="0" anchor="ctr"/>
          <a:lstStyle/>
          <a:p>
            <a:pPr indent="0" marL="0">
              <a:buNone/>
            </a:pPr>
            <a:r>
              <a:rPr lang="en-US" sz="1200" dirty="0">
                <a:solidFill>
                  <a:srgbClr val="0D3B2E"/>
                </a:solidFill>
                <a:latin typeface="Calibri" pitchFamily="34" charset="0"/>
                <a:ea typeface="Calibri" pitchFamily="34" charset="-122"/>
                <a:cs typeface="Calibri" pitchFamily="34" charset="-120"/>
              </a:rPr>
              <a:t>Remove the core and seeds: seeds contain a naturally occurring compound that releases cyanide in the body in large amounts — always remove them. Cut the apple into quarters, then cut out the core from each quarter.</a:t>
            </a:r>
            <a:endParaRPr lang="en-US" sz="1200" dirty="0"/>
          </a:p>
        </p:txBody>
      </p:sp>
      <p:sp>
        <p:nvSpPr>
          <p:cNvPr id="17" name="Shape 15"/>
          <p:cNvSpPr/>
          <p:nvPr/>
        </p:nvSpPr>
        <p:spPr>
          <a:xfrm>
            <a:off x="320040" y="2474595"/>
            <a:ext cx="8503920" cy="428625"/>
          </a:xfrm>
          <a:prstGeom prst="rect">
            <a:avLst/>
          </a:prstGeom>
          <a:solidFill>
            <a:srgbClr val="F5FCF7"/>
          </a:solidFill>
          <a:ln/>
        </p:spPr>
      </p:sp>
      <p:sp>
        <p:nvSpPr>
          <p:cNvPr id="18" name="Shape 16"/>
          <p:cNvSpPr/>
          <p:nvPr/>
        </p:nvSpPr>
        <p:spPr>
          <a:xfrm>
            <a:off x="384048" y="2538603"/>
            <a:ext cx="320040" cy="320040"/>
          </a:xfrm>
          <a:prstGeom prst="ellipse">
            <a:avLst/>
          </a:prstGeom>
          <a:solidFill>
            <a:srgbClr val="388E3C"/>
          </a:solidFill>
          <a:ln/>
        </p:spPr>
      </p:sp>
      <p:sp>
        <p:nvSpPr>
          <p:cNvPr id="19" name="Text 17"/>
          <p:cNvSpPr/>
          <p:nvPr/>
        </p:nvSpPr>
        <p:spPr>
          <a:xfrm>
            <a:off x="384048" y="2538603"/>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4</a:t>
            </a:r>
            <a:endParaRPr lang="en-US" sz="1100" dirty="0"/>
          </a:p>
        </p:txBody>
      </p:sp>
      <p:sp>
        <p:nvSpPr>
          <p:cNvPr id="20" name="Text 18"/>
          <p:cNvSpPr/>
          <p:nvPr/>
        </p:nvSpPr>
        <p:spPr>
          <a:xfrm>
            <a:off x="822960" y="2511171"/>
            <a:ext cx="7863840" cy="382905"/>
          </a:xfrm>
          <a:prstGeom prst="rect">
            <a:avLst/>
          </a:prstGeom>
          <a:noFill/>
          <a:ln/>
        </p:spPr>
        <p:txBody>
          <a:bodyPr wrap="square" lIns="0" tIns="0" rIns="0" bIns="0" rtlCol="0" anchor="ctr"/>
          <a:lstStyle/>
          <a:p>
            <a:pPr indent="0" marL="0">
              <a:buNone/>
            </a:pPr>
            <a:r>
              <a:rPr lang="en-US" sz="1200" dirty="0">
                <a:solidFill>
                  <a:srgbClr val="0D3B2E"/>
                </a:solidFill>
                <a:latin typeface="Calibri" pitchFamily="34" charset="0"/>
                <a:ea typeface="Calibri" pitchFamily="34" charset="-122"/>
                <a:cs typeface="Calibri" pitchFamily="34" charset="-120"/>
              </a:rPr>
              <a:t>Optional — peeling: the skin contains most of the nutrients and fibre. If you want clear juice, peel. If you want maximum nutrition, keep the skin on. Either way works for blending.</a:t>
            </a:r>
            <a:endParaRPr lang="en-US" sz="1200" dirty="0"/>
          </a:p>
        </p:txBody>
      </p:sp>
      <p:sp>
        <p:nvSpPr>
          <p:cNvPr id="21" name="Shape 19"/>
          <p:cNvSpPr/>
          <p:nvPr/>
        </p:nvSpPr>
        <p:spPr>
          <a:xfrm>
            <a:off x="320040" y="2948940"/>
            <a:ext cx="8503920" cy="428625"/>
          </a:xfrm>
          <a:prstGeom prst="rect">
            <a:avLst/>
          </a:prstGeom>
          <a:solidFill>
            <a:srgbClr val="FFFFFF"/>
          </a:solidFill>
          <a:ln/>
        </p:spPr>
      </p:sp>
      <p:sp>
        <p:nvSpPr>
          <p:cNvPr id="22" name="Shape 20"/>
          <p:cNvSpPr/>
          <p:nvPr/>
        </p:nvSpPr>
        <p:spPr>
          <a:xfrm>
            <a:off x="384048" y="3012948"/>
            <a:ext cx="320040" cy="320040"/>
          </a:xfrm>
          <a:prstGeom prst="ellipse">
            <a:avLst/>
          </a:prstGeom>
          <a:solidFill>
            <a:srgbClr val="388E3C"/>
          </a:solidFill>
          <a:ln/>
        </p:spPr>
      </p:sp>
      <p:sp>
        <p:nvSpPr>
          <p:cNvPr id="23" name="Text 21"/>
          <p:cNvSpPr/>
          <p:nvPr/>
        </p:nvSpPr>
        <p:spPr>
          <a:xfrm>
            <a:off x="384048" y="3012948"/>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5</a:t>
            </a:r>
            <a:endParaRPr lang="en-US" sz="1100" dirty="0"/>
          </a:p>
        </p:txBody>
      </p:sp>
      <p:sp>
        <p:nvSpPr>
          <p:cNvPr id="24" name="Text 22"/>
          <p:cNvSpPr/>
          <p:nvPr/>
        </p:nvSpPr>
        <p:spPr>
          <a:xfrm>
            <a:off x="822960" y="2985516"/>
            <a:ext cx="7863840" cy="382905"/>
          </a:xfrm>
          <a:prstGeom prst="rect">
            <a:avLst/>
          </a:prstGeom>
          <a:noFill/>
          <a:ln/>
        </p:spPr>
        <p:txBody>
          <a:bodyPr wrap="square" lIns="0" tIns="0" rIns="0" bIns="0" rtlCol="0" anchor="ctr"/>
          <a:lstStyle/>
          <a:p>
            <a:pPr indent="0" marL="0">
              <a:buNone/>
            </a:pPr>
            <a:r>
              <a:rPr lang="en-US" sz="1200" dirty="0">
                <a:solidFill>
                  <a:srgbClr val="0D3B2E"/>
                </a:solidFill>
                <a:latin typeface="Calibri" pitchFamily="34" charset="0"/>
                <a:ea typeface="Calibri" pitchFamily="34" charset="-122"/>
                <a:cs typeface="Calibri" pitchFamily="34" charset="-120"/>
              </a:rPr>
              <a:t>Cut each quarter into smaller pieces (about 3–4 cm). This helps the blender process them more evenly and reduces strain on the motor.</a:t>
            </a:r>
            <a:endParaRPr lang="en-US" sz="1200" dirty="0"/>
          </a:p>
        </p:txBody>
      </p:sp>
      <p:sp>
        <p:nvSpPr>
          <p:cNvPr id="25" name="Shape 23"/>
          <p:cNvSpPr/>
          <p:nvPr/>
        </p:nvSpPr>
        <p:spPr>
          <a:xfrm>
            <a:off x="320040" y="3423285"/>
            <a:ext cx="8503920" cy="428625"/>
          </a:xfrm>
          <a:prstGeom prst="rect">
            <a:avLst/>
          </a:prstGeom>
          <a:solidFill>
            <a:srgbClr val="F5FCF7"/>
          </a:solidFill>
          <a:ln/>
        </p:spPr>
      </p:sp>
      <p:sp>
        <p:nvSpPr>
          <p:cNvPr id="26" name="Shape 24"/>
          <p:cNvSpPr/>
          <p:nvPr/>
        </p:nvSpPr>
        <p:spPr>
          <a:xfrm>
            <a:off x="384048" y="3487293"/>
            <a:ext cx="320040" cy="320040"/>
          </a:xfrm>
          <a:prstGeom prst="ellipse">
            <a:avLst/>
          </a:prstGeom>
          <a:solidFill>
            <a:srgbClr val="388E3C"/>
          </a:solidFill>
          <a:ln/>
        </p:spPr>
      </p:sp>
      <p:sp>
        <p:nvSpPr>
          <p:cNvPr id="27" name="Text 25"/>
          <p:cNvSpPr/>
          <p:nvPr/>
        </p:nvSpPr>
        <p:spPr>
          <a:xfrm>
            <a:off x="384048" y="3487293"/>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6</a:t>
            </a:r>
            <a:endParaRPr lang="en-US" sz="1100" dirty="0"/>
          </a:p>
        </p:txBody>
      </p:sp>
      <p:sp>
        <p:nvSpPr>
          <p:cNvPr id="28" name="Text 26"/>
          <p:cNvSpPr/>
          <p:nvPr/>
        </p:nvSpPr>
        <p:spPr>
          <a:xfrm>
            <a:off x="822960" y="3459861"/>
            <a:ext cx="7863840" cy="382905"/>
          </a:xfrm>
          <a:prstGeom prst="rect">
            <a:avLst/>
          </a:prstGeom>
          <a:noFill/>
          <a:ln/>
        </p:spPr>
        <p:txBody>
          <a:bodyPr wrap="square" lIns="0" tIns="0" rIns="0" bIns="0" rtlCol="0" anchor="ctr"/>
          <a:lstStyle/>
          <a:p>
            <a:pPr indent="0" marL="0">
              <a:buNone/>
            </a:pPr>
            <a:r>
              <a:rPr lang="en-US" sz="1200" dirty="0">
                <a:solidFill>
                  <a:srgbClr val="0D3B2E"/>
                </a:solidFill>
                <a:latin typeface="Calibri" pitchFamily="34" charset="0"/>
                <a:ea typeface="Calibri" pitchFamily="34" charset="-122"/>
                <a:cs typeface="Calibri" pitchFamily="34" charset="-120"/>
              </a:rPr>
              <a:t>Place apple pieces in blender. Add 4–5 tablespoons of cold water. Start the blender on low speed to break the pieces down, then increase to high. Blend for 45–60 seconds.</a:t>
            </a:r>
            <a:endParaRPr lang="en-US" sz="1200" dirty="0"/>
          </a:p>
        </p:txBody>
      </p:sp>
      <p:sp>
        <p:nvSpPr>
          <p:cNvPr id="29" name="Shape 27"/>
          <p:cNvSpPr/>
          <p:nvPr/>
        </p:nvSpPr>
        <p:spPr>
          <a:xfrm>
            <a:off x="320040" y="3897630"/>
            <a:ext cx="8503920" cy="428625"/>
          </a:xfrm>
          <a:prstGeom prst="rect">
            <a:avLst/>
          </a:prstGeom>
          <a:solidFill>
            <a:srgbClr val="FFFFFF"/>
          </a:solidFill>
          <a:ln/>
        </p:spPr>
      </p:sp>
      <p:sp>
        <p:nvSpPr>
          <p:cNvPr id="30" name="Shape 28"/>
          <p:cNvSpPr/>
          <p:nvPr/>
        </p:nvSpPr>
        <p:spPr>
          <a:xfrm>
            <a:off x="384048" y="3961638"/>
            <a:ext cx="320040" cy="320040"/>
          </a:xfrm>
          <a:prstGeom prst="ellipse">
            <a:avLst/>
          </a:prstGeom>
          <a:solidFill>
            <a:srgbClr val="388E3C"/>
          </a:solidFill>
          <a:ln/>
        </p:spPr>
      </p:sp>
      <p:sp>
        <p:nvSpPr>
          <p:cNvPr id="31" name="Text 29"/>
          <p:cNvSpPr/>
          <p:nvPr/>
        </p:nvSpPr>
        <p:spPr>
          <a:xfrm>
            <a:off x="384048" y="3961638"/>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7</a:t>
            </a:r>
            <a:endParaRPr lang="en-US" sz="1100" dirty="0"/>
          </a:p>
        </p:txBody>
      </p:sp>
      <p:sp>
        <p:nvSpPr>
          <p:cNvPr id="32" name="Text 30"/>
          <p:cNvSpPr/>
          <p:nvPr/>
        </p:nvSpPr>
        <p:spPr>
          <a:xfrm>
            <a:off x="822960" y="3934206"/>
            <a:ext cx="7863840" cy="382905"/>
          </a:xfrm>
          <a:prstGeom prst="rect">
            <a:avLst/>
          </a:prstGeom>
          <a:noFill/>
          <a:ln/>
        </p:spPr>
        <p:txBody>
          <a:bodyPr wrap="square" lIns="0" tIns="0" rIns="0" bIns="0" rtlCol="0" anchor="ctr"/>
          <a:lstStyle/>
          <a:p>
            <a:pPr indent="0" marL="0">
              <a:buNone/>
            </a:pPr>
            <a:r>
              <a:rPr lang="en-US" sz="1200" dirty="0">
                <a:solidFill>
                  <a:srgbClr val="0D3B2E"/>
                </a:solidFill>
                <a:latin typeface="Calibri" pitchFamily="34" charset="0"/>
                <a:ea typeface="Calibri" pitchFamily="34" charset="-122"/>
                <a:cs typeface="Calibri" pitchFamily="34" charset="-120"/>
              </a:rPr>
              <a:t>For smoother juice: pour the blended apple through a fine mesh sieve or cheese cloth, pressing the pulp with the back of a spoon. The juice that drips through is clear and smooth. Keep the pulp — it can be added to porridge or baking.</a:t>
            </a:r>
            <a:endParaRPr lang="en-US" sz="1200" dirty="0"/>
          </a:p>
        </p:txBody>
      </p:sp>
      <p:sp>
        <p:nvSpPr>
          <p:cNvPr id="33" name="Shape 31"/>
          <p:cNvSpPr/>
          <p:nvPr/>
        </p:nvSpPr>
        <p:spPr>
          <a:xfrm>
            <a:off x="320040" y="4371975"/>
            <a:ext cx="8503920" cy="428625"/>
          </a:xfrm>
          <a:prstGeom prst="rect">
            <a:avLst/>
          </a:prstGeom>
          <a:solidFill>
            <a:srgbClr val="F5FCF7"/>
          </a:solidFill>
          <a:ln/>
        </p:spPr>
      </p:sp>
      <p:sp>
        <p:nvSpPr>
          <p:cNvPr id="34" name="Shape 32"/>
          <p:cNvSpPr/>
          <p:nvPr/>
        </p:nvSpPr>
        <p:spPr>
          <a:xfrm>
            <a:off x="384048" y="4435983"/>
            <a:ext cx="320040" cy="320040"/>
          </a:xfrm>
          <a:prstGeom prst="ellipse">
            <a:avLst/>
          </a:prstGeom>
          <a:solidFill>
            <a:srgbClr val="388E3C"/>
          </a:solidFill>
          <a:ln/>
        </p:spPr>
      </p:sp>
      <p:sp>
        <p:nvSpPr>
          <p:cNvPr id="35" name="Text 33"/>
          <p:cNvSpPr/>
          <p:nvPr/>
        </p:nvSpPr>
        <p:spPr>
          <a:xfrm>
            <a:off x="384048" y="4435983"/>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8</a:t>
            </a:r>
            <a:endParaRPr lang="en-US" sz="1100" dirty="0"/>
          </a:p>
        </p:txBody>
      </p:sp>
      <p:sp>
        <p:nvSpPr>
          <p:cNvPr id="36" name="Text 34"/>
          <p:cNvSpPr/>
          <p:nvPr/>
        </p:nvSpPr>
        <p:spPr>
          <a:xfrm>
            <a:off x="822960" y="4408551"/>
            <a:ext cx="7863840" cy="382905"/>
          </a:xfrm>
          <a:prstGeom prst="rect">
            <a:avLst/>
          </a:prstGeom>
          <a:noFill/>
          <a:ln/>
        </p:spPr>
        <p:txBody>
          <a:bodyPr wrap="square" lIns="0" tIns="0" rIns="0" bIns="0" rtlCol="0" anchor="ctr"/>
          <a:lstStyle/>
          <a:p>
            <a:pPr indent="0" marL="0">
              <a:buNone/>
            </a:pPr>
            <a:r>
              <a:rPr lang="en-US" sz="1200" dirty="0">
                <a:solidFill>
                  <a:srgbClr val="0D3B2E"/>
                </a:solidFill>
                <a:latin typeface="Calibri" pitchFamily="34" charset="0"/>
                <a:ea typeface="Calibri" pitchFamily="34" charset="-122"/>
                <a:cs typeface="Calibri" pitchFamily="34" charset="-120"/>
              </a:rPr>
              <a:t>Taste: add ½ tsp honey only if needed — most ripe apples are sweet enough. Pour into a glass. Squeeze a few drops of fresh lemon juice in to prevent browning and add brightness. Drink immediately or refrigerate and use within 48 hours.</a:t>
            </a:r>
            <a:endParaRPr lang="en-US" sz="1200" dirty="0"/>
          </a:p>
        </p:txBody>
      </p:sp>
      <p:sp>
        <p:nvSpPr>
          <p:cNvPr id="37" name="Shape 35"/>
          <p:cNvSpPr/>
          <p:nvPr/>
        </p:nvSpPr>
        <p:spPr>
          <a:xfrm>
            <a:off x="320040" y="4846320"/>
            <a:ext cx="8503920" cy="256032"/>
          </a:xfrm>
          <a:prstGeom prst="rect">
            <a:avLst/>
          </a:prstGeom>
          <a:solidFill>
            <a:srgbClr val="388E3C">
              <a:alpha val="70000"/>
            </a:srgbClr>
          </a:solidFill>
          <a:ln/>
        </p:spPr>
      </p:sp>
      <p:sp>
        <p:nvSpPr>
          <p:cNvPr id="38" name="Text 36"/>
          <p:cNvSpPr/>
          <p:nvPr/>
        </p:nvSpPr>
        <p:spPr>
          <a:xfrm>
            <a:off x="457200" y="4864608"/>
            <a:ext cx="8321040" cy="219456"/>
          </a:xfrm>
          <a:prstGeom prst="rect">
            <a:avLst/>
          </a:prstGeom>
          <a:noFill/>
          <a:ln/>
        </p:spPr>
        <p:txBody>
          <a:bodyPr wrap="square" lIns="0" tIns="0" rIns="0" bIns="0" rtlCol="0" anchor="ctr"/>
          <a:lstStyle/>
          <a:p>
            <a:pPr indent="0" marL="0">
              <a:buNone/>
            </a:pPr>
            <a:r>
              <a:rPr lang="en-US" sz="1050" i="1" dirty="0">
                <a:solidFill>
                  <a:srgbClr val="FFFFFF"/>
                </a:solidFill>
                <a:latin typeface="Calibri" pitchFamily="34" charset="0"/>
                <a:ea typeface="Calibri" pitchFamily="34" charset="-122"/>
                <a:cs typeface="Calibri" pitchFamily="34" charset="-120"/>
              </a:rPr>
              <a:t>💡  Apple juice made at home is very different from the bottled version — it is more opaque, richer in taste and far more nutritious because it has no added sugar or preservatives.</a:t>
            </a:r>
            <a:endParaRPr lang="en-US" sz="10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5FCF7"/>
        </a:solidFill>
      </p:bgPr>
    </p:bg>
    <p:spTree>
      <p:nvGrpSpPr>
        <p:cNvPr id="1" name=""/>
        <p:cNvGrpSpPr/>
        <p:nvPr/>
      </p:nvGrpSpPr>
      <p:grpSpPr>
        <a:xfrm>
          <a:off x="0" y="0"/>
          <a:ext cx="0" cy="0"/>
          <a:chOff x="0" y="0"/>
          <a:chExt cx="0" cy="0"/>
        </a:xfrm>
      </p:grpSpPr>
      <p:sp>
        <p:nvSpPr>
          <p:cNvPr id="2" name="Shape 0"/>
          <p:cNvSpPr/>
          <p:nvPr/>
        </p:nvSpPr>
        <p:spPr>
          <a:xfrm>
            <a:off x="0" y="0"/>
            <a:ext cx="9144000" cy="914400"/>
          </a:xfrm>
          <a:prstGeom prst="rect">
            <a:avLst/>
          </a:prstGeom>
          <a:solidFill>
            <a:srgbClr val="03A688"/>
          </a:solidFill>
          <a:ln/>
        </p:spPr>
      </p:sp>
      <p:sp>
        <p:nvSpPr>
          <p:cNvPr id="3" name="Text 1"/>
          <p:cNvSpPr/>
          <p:nvPr/>
        </p:nvSpPr>
        <p:spPr>
          <a:xfrm>
            <a:off x="457200" y="73152"/>
            <a:ext cx="5943600" cy="713232"/>
          </a:xfrm>
          <a:prstGeom prst="rect">
            <a:avLst/>
          </a:prstGeom>
          <a:noFill/>
          <a:ln/>
        </p:spPr>
        <p:txBody>
          <a:bodyPr wrap="square" lIns="0" tIns="0" rIns="0" bIns="0" rtlCol="0" anchor="ctr"/>
          <a:lstStyle/>
          <a:p>
            <a:pPr indent="0" marL="0">
              <a:buNone/>
            </a:pPr>
            <a:r>
              <a:rPr lang="en-US" sz="2200" b="1" dirty="0">
                <a:solidFill>
                  <a:srgbClr val="FFFFFF"/>
                </a:solidFill>
                <a:latin typeface="Georgia" pitchFamily="34" charset="0"/>
                <a:ea typeface="Georgia" pitchFamily="34" charset="-122"/>
                <a:cs typeface="Georgia" pitchFamily="34" charset="-120"/>
              </a:rPr>
              <a:t>🍍  Pineapple Juice — Complete Guide</a:t>
            </a:r>
            <a:endParaRPr lang="en-US" sz="2200" dirty="0"/>
          </a:p>
        </p:txBody>
      </p:sp>
      <p:sp>
        <p:nvSpPr>
          <p:cNvPr id="4" name="Text 2"/>
          <p:cNvSpPr/>
          <p:nvPr/>
        </p:nvSpPr>
        <p:spPr>
          <a:xfrm>
            <a:off x="6492240" y="164592"/>
            <a:ext cx="2468880" cy="502920"/>
          </a:xfrm>
          <a:prstGeom prst="rect">
            <a:avLst/>
          </a:prstGeom>
          <a:noFill/>
          <a:ln/>
        </p:spPr>
        <p:txBody>
          <a:bodyPr wrap="square" lIns="0" tIns="0" rIns="0" bIns="0" rtlCol="0" anchor="ctr"/>
          <a:lstStyle/>
          <a:p>
            <a:pPr algn="r" indent="0" marL="0">
              <a:buNone/>
            </a:pPr>
            <a:r>
              <a:rPr lang="en-US" sz="1150" i="1" dirty="0">
                <a:solidFill>
                  <a:srgbClr val="D9F0E8"/>
                </a:solidFill>
                <a:latin typeface="Calibri" pitchFamily="34" charset="0"/>
                <a:ea typeface="Calibri" pitchFamily="34" charset="-122"/>
                <a:cs typeface="Calibri" pitchFamily="34" charset="-120"/>
              </a:rPr>
              <a:t>Tropical · Digestive · Immunity-boosting</a:t>
            </a:r>
            <a:endParaRPr lang="en-US" sz="1150" dirty="0"/>
          </a:p>
        </p:txBody>
      </p:sp>
      <p:sp>
        <p:nvSpPr>
          <p:cNvPr id="5" name="Shape 3"/>
          <p:cNvSpPr/>
          <p:nvPr/>
        </p:nvSpPr>
        <p:spPr>
          <a:xfrm>
            <a:off x="320040" y="1051560"/>
            <a:ext cx="8503920" cy="428625"/>
          </a:xfrm>
          <a:prstGeom prst="rect">
            <a:avLst/>
          </a:prstGeom>
          <a:solidFill>
            <a:srgbClr val="FFFFFF"/>
          </a:solidFill>
          <a:ln/>
        </p:spPr>
      </p:sp>
      <p:sp>
        <p:nvSpPr>
          <p:cNvPr id="6" name="Shape 4"/>
          <p:cNvSpPr/>
          <p:nvPr/>
        </p:nvSpPr>
        <p:spPr>
          <a:xfrm>
            <a:off x="384048" y="1115568"/>
            <a:ext cx="320040" cy="320040"/>
          </a:xfrm>
          <a:prstGeom prst="ellipse">
            <a:avLst/>
          </a:prstGeom>
          <a:solidFill>
            <a:srgbClr val="026B5F"/>
          </a:solidFill>
          <a:ln/>
        </p:spPr>
      </p:sp>
      <p:sp>
        <p:nvSpPr>
          <p:cNvPr id="7" name="Text 5"/>
          <p:cNvSpPr/>
          <p:nvPr/>
        </p:nvSpPr>
        <p:spPr>
          <a:xfrm>
            <a:off x="384048" y="1115568"/>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1</a:t>
            </a:r>
            <a:endParaRPr lang="en-US" sz="1100" dirty="0"/>
          </a:p>
        </p:txBody>
      </p:sp>
      <p:sp>
        <p:nvSpPr>
          <p:cNvPr id="8" name="Text 6"/>
          <p:cNvSpPr/>
          <p:nvPr/>
        </p:nvSpPr>
        <p:spPr>
          <a:xfrm>
            <a:off x="822960" y="1088136"/>
            <a:ext cx="7863840" cy="382905"/>
          </a:xfrm>
          <a:prstGeom prst="rect">
            <a:avLst/>
          </a:prstGeom>
          <a:noFill/>
          <a:ln/>
        </p:spPr>
        <p:txBody>
          <a:bodyPr wrap="square" lIns="0" tIns="0" rIns="0" bIns="0" rtlCol="0" anchor="ctr"/>
          <a:lstStyle/>
          <a:p>
            <a:pPr indent="0" marL="0">
              <a:buNone/>
            </a:pPr>
            <a:r>
              <a:rPr lang="en-US" sz="1200" dirty="0">
                <a:solidFill>
                  <a:srgbClr val="0D3B2E"/>
                </a:solidFill>
                <a:latin typeface="Calibri" pitchFamily="34" charset="0"/>
                <a:ea typeface="Calibri" pitchFamily="34" charset="-122"/>
                <a:cs typeface="Calibri" pitchFamily="34" charset="-120"/>
              </a:rPr>
              <a:t>Choosing your pineapple: hold the pineapple and squeeze gently near the base — it should be firm but yield very slightly. The skin should be green-yellow to golden. Avoid pineapples with a strong vinegar smell (overripe and fermenting) or completely green skin (too unripe and very sour).</a:t>
            </a:r>
            <a:endParaRPr lang="en-US" sz="1200" dirty="0"/>
          </a:p>
        </p:txBody>
      </p:sp>
      <p:sp>
        <p:nvSpPr>
          <p:cNvPr id="9" name="Shape 7"/>
          <p:cNvSpPr/>
          <p:nvPr/>
        </p:nvSpPr>
        <p:spPr>
          <a:xfrm>
            <a:off x="320040" y="1525905"/>
            <a:ext cx="8503920" cy="428625"/>
          </a:xfrm>
          <a:prstGeom prst="rect">
            <a:avLst/>
          </a:prstGeom>
          <a:solidFill>
            <a:srgbClr val="F5FCF7"/>
          </a:solidFill>
          <a:ln/>
        </p:spPr>
      </p:sp>
      <p:sp>
        <p:nvSpPr>
          <p:cNvPr id="10" name="Shape 8"/>
          <p:cNvSpPr/>
          <p:nvPr/>
        </p:nvSpPr>
        <p:spPr>
          <a:xfrm>
            <a:off x="384048" y="1589913"/>
            <a:ext cx="320040" cy="320040"/>
          </a:xfrm>
          <a:prstGeom prst="ellipse">
            <a:avLst/>
          </a:prstGeom>
          <a:solidFill>
            <a:srgbClr val="026B5F"/>
          </a:solidFill>
          <a:ln/>
        </p:spPr>
      </p:sp>
      <p:sp>
        <p:nvSpPr>
          <p:cNvPr id="11" name="Text 9"/>
          <p:cNvSpPr/>
          <p:nvPr/>
        </p:nvSpPr>
        <p:spPr>
          <a:xfrm>
            <a:off x="384048" y="1589913"/>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2</a:t>
            </a:r>
            <a:endParaRPr lang="en-US" sz="1100" dirty="0"/>
          </a:p>
        </p:txBody>
      </p:sp>
      <p:sp>
        <p:nvSpPr>
          <p:cNvPr id="12" name="Text 10"/>
          <p:cNvSpPr/>
          <p:nvPr/>
        </p:nvSpPr>
        <p:spPr>
          <a:xfrm>
            <a:off x="822960" y="1562481"/>
            <a:ext cx="7863840" cy="382905"/>
          </a:xfrm>
          <a:prstGeom prst="rect">
            <a:avLst/>
          </a:prstGeom>
          <a:noFill/>
          <a:ln/>
        </p:spPr>
        <p:txBody>
          <a:bodyPr wrap="square" lIns="0" tIns="0" rIns="0" bIns="0" rtlCol="0" anchor="ctr"/>
          <a:lstStyle/>
          <a:p>
            <a:pPr indent="0" marL="0">
              <a:buNone/>
            </a:pPr>
            <a:r>
              <a:rPr lang="en-US" sz="1200" dirty="0">
                <a:solidFill>
                  <a:srgbClr val="0D3B2E"/>
                </a:solidFill>
                <a:latin typeface="Calibri" pitchFamily="34" charset="0"/>
                <a:ea typeface="Calibri" pitchFamily="34" charset="-122"/>
                <a:cs typeface="Calibri" pitchFamily="34" charset="-120"/>
              </a:rPr>
              <a:t>How to tell a pineapple is ripe: pull one of the leaves from the centre crown. If it comes out with a gentle tug, the pineapple is ripe. If it holds firm, it needs more days. If the whole crown falls off, it is overripe.</a:t>
            </a:r>
            <a:endParaRPr lang="en-US" sz="1200" dirty="0"/>
          </a:p>
        </p:txBody>
      </p:sp>
      <p:sp>
        <p:nvSpPr>
          <p:cNvPr id="13" name="Shape 11"/>
          <p:cNvSpPr/>
          <p:nvPr/>
        </p:nvSpPr>
        <p:spPr>
          <a:xfrm>
            <a:off x="320040" y="2000250"/>
            <a:ext cx="8503920" cy="428625"/>
          </a:xfrm>
          <a:prstGeom prst="rect">
            <a:avLst/>
          </a:prstGeom>
          <a:solidFill>
            <a:srgbClr val="FFFFFF"/>
          </a:solidFill>
          <a:ln/>
        </p:spPr>
      </p:sp>
      <p:sp>
        <p:nvSpPr>
          <p:cNvPr id="14" name="Shape 12"/>
          <p:cNvSpPr/>
          <p:nvPr/>
        </p:nvSpPr>
        <p:spPr>
          <a:xfrm>
            <a:off x="384048" y="2064258"/>
            <a:ext cx="320040" cy="320040"/>
          </a:xfrm>
          <a:prstGeom prst="ellipse">
            <a:avLst/>
          </a:prstGeom>
          <a:solidFill>
            <a:srgbClr val="026B5F"/>
          </a:solidFill>
          <a:ln/>
        </p:spPr>
      </p:sp>
      <p:sp>
        <p:nvSpPr>
          <p:cNvPr id="15" name="Text 13"/>
          <p:cNvSpPr/>
          <p:nvPr/>
        </p:nvSpPr>
        <p:spPr>
          <a:xfrm>
            <a:off x="384048" y="2064258"/>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3</a:t>
            </a:r>
            <a:endParaRPr lang="en-US" sz="1100" dirty="0"/>
          </a:p>
        </p:txBody>
      </p:sp>
      <p:sp>
        <p:nvSpPr>
          <p:cNvPr id="16" name="Text 14"/>
          <p:cNvSpPr/>
          <p:nvPr/>
        </p:nvSpPr>
        <p:spPr>
          <a:xfrm>
            <a:off x="822960" y="2036826"/>
            <a:ext cx="7863840" cy="382905"/>
          </a:xfrm>
          <a:prstGeom prst="rect">
            <a:avLst/>
          </a:prstGeom>
          <a:noFill/>
          <a:ln/>
        </p:spPr>
        <p:txBody>
          <a:bodyPr wrap="square" lIns="0" tIns="0" rIns="0" bIns="0" rtlCol="0" anchor="ctr"/>
          <a:lstStyle/>
          <a:p>
            <a:pPr indent="0" marL="0">
              <a:buNone/>
            </a:pPr>
            <a:r>
              <a:rPr lang="en-US" sz="1200" dirty="0">
                <a:solidFill>
                  <a:srgbClr val="0D3B2E"/>
                </a:solidFill>
                <a:latin typeface="Calibri" pitchFamily="34" charset="0"/>
                <a:ea typeface="Calibri" pitchFamily="34" charset="-122"/>
                <a:cs typeface="Calibri" pitchFamily="34" charset="-120"/>
              </a:rPr>
              <a:t>Washing: rinse the whole pineapple under cold water, scrubbing the skin with a brush to remove dust.</a:t>
            </a:r>
            <a:endParaRPr lang="en-US" sz="1200" dirty="0"/>
          </a:p>
        </p:txBody>
      </p:sp>
      <p:sp>
        <p:nvSpPr>
          <p:cNvPr id="17" name="Shape 15"/>
          <p:cNvSpPr/>
          <p:nvPr/>
        </p:nvSpPr>
        <p:spPr>
          <a:xfrm>
            <a:off x="320040" y="2474595"/>
            <a:ext cx="8503920" cy="428625"/>
          </a:xfrm>
          <a:prstGeom prst="rect">
            <a:avLst/>
          </a:prstGeom>
          <a:solidFill>
            <a:srgbClr val="F5FCF7"/>
          </a:solidFill>
          <a:ln/>
        </p:spPr>
      </p:sp>
      <p:sp>
        <p:nvSpPr>
          <p:cNvPr id="18" name="Shape 16"/>
          <p:cNvSpPr/>
          <p:nvPr/>
        </p:nvSpPr>
        <p:spPr>
          <a:xfrm>
            <a:off x="384048" y="2538603"/>
            <a:ext cx="320040" cy="320040"/>
          </a:xfrm>
          <a:prstGeom prst="ellipse">
            <a:avLst/>
          </a:prstGeom>
          <a:solidFill>
            <a:srgbClr val="026B5F"/>
          </a:solidFill>
          <a:ln/>
        </p:spPr>
      </p:sp>
      <p:sp>
        <p:nvSpPr>
          <p:cNvPr id="19" name="Text 17"/>
          <p:cNvSpPr/>
          <p:nvPr/>
        </p:nvSpPr>
        <p:spPr>
          <a:xfrm>
            <a:off x="384048" y="2538603"/>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4</a:t>
            </a:r>
            <a:endParaRPr lang="en-US" sz="1100" dirty="0"/>
          </a:p>
        </p:txBody>
      </p:sp>
      <p:sp>
        <p:nvSpPr>
          <p:cNvPr id="20" name="Text 18"/>
          <p:cNvSpPr/>
          <p:nvPr/>
        </p:nvSpPr>
        <p:spPr>
          <a:xfrm>
            <a:off x="822960" y="2511171"/>
            <a:ext cx="7863840" cy="382905"/>
          </a:xfrm>
          <a:prstGeom prst="rect">
            <a:avLst/>
          </a:prstGeom>
          <a:noFill/>
          <a:ln/>
        </p:spPr>
        <p:txBody>
          <a:bodyPr wrap="square" lIns="0" tIns="0" rIns="0" bIns="0" rtlCol="0" anchor="ctr"/>
          <a:lstStyle/>
          <a:p>
            <a:pPr indent="0" marL="0">
              <a:buNone/>
            </a:pPr>
            <a:r>
              <a:rPr lang="en-US" sz="1200" dirty="0">
                <a:solidFill>
                  <a:srgbClr val="0D3B2E"/>
                </a:solidFill>
                <a:latin typeface="Calibri" pitchFamily="34" charset="0"/>
                <a:ea typeface="Calibri" pitchFamily="34" charset="-122"/>
                <a:cs typeface="Calibri" pitchFamily="34" charset="-120"/>
              </a:rPr>
              <a:t>Peeling: lay the pineapple on its side on your cutting board. Cut off the top crown and the bottom base. Stand it upright and use a large sharp knife to cut the skin downward, following the curve of the fruit. Rotate after each cut. Work your way around the whole fruit.</a:t>
            </a:r>
            <a:endParaRPr lang="en-US" sz="1200" dirty="0"/>
          </a:p>
        </p:txBody>
      </p:sp>
      <p:sp>
        <p:nvSpPr>
          <p:cNvPr id="21" name="Shape 19"/>
          <p:cNvSpPr/>
          <p:nvPr/>
        </p:nvSpPr>
        <p:spPr>
          <a:xfrm>
            <a:off x="320040" y="2948940"/>
            <a:ext cx="8503920" cy="428625"/>
          </a:xfrm>
          <a:prstGeom prst="rect">
            <a:avLst/>
          </a:prstGeom>
          <a:solidFill>
            <a:srgbClr val="FFFFFF"/>
          </a:solidFill>
          <a:ln/>
        </p:spPr>
      </p:sp>
      <p:sp>
        <p:nvSpPr>
          <p:cNvPr id="22" name="Shape 20"/>
          <p:cNvSpPr/>
          <p:nvPr/>
        </p:nvSpPr>
        <p:spPr>
          <a:xfrm>
            <a:off x="384048" y="3012948"/>
            <a:ext cx="320040" cy="320040"/>
          </a:xfrm>
          <a:prstGeom prst="ellipse">
            <a:avLst/>
          </a:prstGeom>
          <a:solidFill>
            <a:srgbClr val="026B5F"/>
          </a:solidFill>
          <a:ln/>
        </p:spPr>
      </p:sp>
      <p:sp>
        <p:nvSpPr>
          <p:cNvPr id="23" name="Text 21"/>
          <p:cNvSpPr/>
          <p:nvPr/>
        </p:nvSpPr>
        <p:spPr>
          <a:xfrm>
            <a:off x="384048" y="3012948"/>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5</a:t>
            </a:r>
            <a:endParaRPr lang="en-US" sz="1100" dirty="0"/>
          </a:p>
        </p:txBody>
      </p:sp>
      <p:sp>
        <p:nvSpPr>
          <p:cNvPr id="24" name="Text 22"/>
          <p:cNvSpPr/>
          <p:nvPr/>
        </p:nvSpPr>
        <p:spPr>
          <a:xfrm>
            <a:off x="822960" y="2985516"/>
            <a:ext cx="7863840" cy="382905"/>
          </a:xfrm>
          <a:prstGeom prst="rect">
            <a:avLst/>
          </a:prstGeom>
          <a:noFill/>
          <a:ln/>
        </p:spPr>
        <p:txBody>
          <a:bodyPr wrap="square" lIns="0" tIns="0" rIns="0" bIns="0" rtlCol="0" anchor="ctr"/>
          <a:lstStyle/>
          <a:p>
            <a:pPr indent="0" marL="0">
              <a:buNone/>
            </a:pPr>
            <a:r>
              <a:rPr lang="en-US" sz="1200" dirty="0">
                <a:solidFill>
                  <a:srgbClr val="0D3B2E"/>
                </a:solidFill>
                <a:latin typeface="Calibri" pitchFamily="34" charset="0"/>
                <a:ea typeface="Calibri" pitchFamily="34" charset="-122"/>
                <a:cs typeface="Calibri" pitchFamily="34" charset="-120"/>
              </a:rPr>
              <a:t>Removing the 'eyes': look at the peeled pineapple — you will see small brown dots arranged in diagonal lines. These are 'eyes'. Use the tip of a knife or a small spoon to cut a shallow V-shaped groove along each diagonal line to remove them cleanly.</a:t>
            </a:r>
            <a:endParaRPr lang="en-US" sz="1200" dirty="0"/>
          </a:p>
        </p:txBody>
      </p:sp>
      <p:sp>
        <p:nvSpPr>
          <p:cNvPr id="25" name="Shape 23"/>
          <p:cNvSpPr/>
          <p:nvPr/>
        </p:nvSpPr>
        <p:spPr>
          <a:xfrm>
            <a:off x="320040" y="3423285"/>
            <a:ext cx="8503920" cy="428625"/>
          </a:xfrm>
          <a:prstGeom prst="rect">
            <a:avLst/>
          </a:prstGeom>
          <a:solidFill>
            <a:srgbClr val="F5FCF7"/>
          </a:solidFill>
          <a:ln/>
        </p:spPr>
      </p:sp>
      <p:sp>
        <p:nvSpPr>
          <p:cNvPr id="26" name="Shape 24"/>
          <p:cNvSpPr/>
          <p:nvPr/>
        </p:nvSpPr>
        <p:spPr>
          <a:xfrm>
            <a:off x="384048" y="3487293"/>
            <a:ext cx="320040" cy="320040"/>
          </a:xfrm>
          <a:prstGeom prst="ellipse">
            <a:avLst/>
          </a:prstGeom>
          <a:solidFill>
            <a:srgbClr val="026B5F"/>
          </a:solidFill>
          <a:ln/>
        </p:spPr>
      </p:sp>
      <p:sp>
        <p:nvSpPr>
          <p:cNvPr id="27" name="Text 25"/>
          <p:cNvSpPr/>
          <p:nvPr/>
        </p:nvSpPr>
        <p:spPr>
          <a:xfrm>
            <a:off x="384048" y="3487293"/>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6</a:t>
            </a:r>
            <a:endParaRPr lang="en-US" sz="1100" dirty="0"/>
          </a:p>
        </p:txBody>
      </p:sp>
      <p:sp>
        <p:nvSpPr>
          <p:cNvPr id="28" name="Text 26"/>
          <p:cNvSpPr/>
          <p:nvPr/>
        </p:nvSpPr>
        <p:spPr>
          <a:xfrm>
            <a:off x="822960" y="3459861"/>
            <a:ext cx="7863840" cy="382905"/>
          </a:xfrm>
          <a:prstGeom prst="rect">
            <a:avLst/>
          </a:prstGeom>
          <a:noFill/>
          <a:ln/>
        </p:spPr>
        <p:txBody>
          <a:bodyPr wrap="square" lIns="0" tIns="0" rIns="0" bIns="0" rtlCol="0" anchor="ctr"/>
          <a:lstStyle/>
          <a:p>
            <a:pPr indent="0" marL="0">
              <a:buNone/>
            </a:pPr>
            <a:r>
              <a:rPr lang="en-US" sz="1200" dirty="0">
                <a:solidFill>
                  <a:srgbClr val="0D3B2E"/>
                </a:solidFill>
                <a:latin typeface="Calibri" pitchFamily="34" charset="0"/>
                <a:ea typeface="Calibri" pitchFamily="34" charset="-122"/>
                <a:cs typeface="Calibri" pitchFamily="34" charset="-120"/>
              </a:rPr>
              <a:t>Core removal: the centre of the pineapple is the core — it is tough and fibrous. Cut the fruit into slices first, then cut out the hard centre circle from each slice. Or cut lengthways into quarters and cut the core from each quarter.</a:t>
            </a:r>
            <a:endParaRPr lang="en-US" sz="1200" dirty="0"/>
          </a:p>
        </p:txBody>
      </p:sp>
      <p:sp>
        <p:nvSpPr>
          <p:cNvPr id="29" name="Shape 27"/>
          <p:cNvSpPr/>
          <p:nvPr/>
        </p:nvSpPr>
        <p:spPr>
          <a:xfrm>
            <a:off x="320040" y="3897630"/>
            <a:ext cx="8503920" cy="428625"/>
          </a:xfrm>
          <a:prstGeom prst="rect">
            <a:avLst/>
          </a:prstGeom>
          <a:solidFill>
            <a:srgbClr val="FFFFFF"/>
          </a:solidFill>
          <a:ln/>
        </p:spPr>
      </p:sp>
      <p:sp>
        <p:nvSpPr>
          <p:cNvPr id="30" name="Shape 28"/>
          <p:cNvSpPr/>
          <p:nvPr/>
        </p:nvSpPr>
        <p:spPr>
          <a:xfrm>
            <a:off x="384048" y="3961638"/>
            <a:ext cx="320040" cy="320040"/>
          </a:xfrm>
          <a:prstGeom prst="ellipse">
            <a:avLst/>
          </a:prstGeom>
          <a:solidFill>
            <a:srgbClr val="026B5F"/>
          </a:solidFill>
          <a:ln/>
        </p:spPr>
      </p:sp>
      <p:sp>
        <p:nvSpPr>
          <p:cNvPr id="31" name="Text 29"/>
          <p:cNvSpPr/>
          <p:nvPr/>
        </p:nvSpPr>
        <p:spPr>
          <a:xfrm>
            <a:off x="384048" y="3961638"/>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7</a:t>
            </a:r>
            <a:endParaRPr lang="en-US" sz="1100" dirty="0"/>
          </a:p>
        </p:txBody>
      </p:sp>
      <p:sp>
        <p:nvSpPr>
          <p:cNvPr id="32" name="Text 30"/>
          <p:cNvSpPr/>
          <p:nvPr/>
        </p:nvSpPr>
        <p:spPr>
          <a:xfrm>
            <a:off x="822960" y="3934206"/>
            <a:ext cx="7863840" cy="382905"/>
          </a:xfrm>
          <a:prstGeom prst="rect">
            <a:avLst/>
          </a:prstGeom>
          <a:noFill/>
          <a:ln/>
        </p:spPr>
        <p:txBody>
          <a:bodyPr wrap="square" lIns="0" tIns="0" rIns="0" bIns="0" rtlCol="0" anchor="ctr"/>
          <a:lstStyle/>
          <a:p>
            <a:pPr indent="0" marL="0">
              <a:buNone/>
            </a:pPr>
            <a:r>
              <a:rPr lang="en-US" sz="1200" dirty="0">
                <a:solidFill>
                  <a:srgbClr val="0D3B2E"/>
                </a:solidFill>
                <a:latin typeface="Calibri" pitchFamily="34" charset="0"/>
                <a:ea typeface="Calibri" pitchFamily="34" charset="-122"/>
                <a:cs typeface="Calibri" pitchFamily="34" charset="-120"/>
              </a:rPr>
              <a:t>Cut the prepared pineapple flesh into small pieces. Place in blender with 4–5 tablespoons of cold water.</a:t>
            </a:r>
            <a:endParaRPr lang="en-US" sz="1200" dirty="0"/>
          </a:p>
        </p:txBody>
      </p:sp>
      <p:sp>
        <p:nvSpPr>
          <p:cNvPr id="33" name="Shape 31"/>
          <p:cNvSpPr/>
          <p:nvPr/>
        </p:nvSpPr>
        <p:spPr>
          <a:xfrm>
            <a:off x="320040" y="4371975"/>
            <a:ext cx="8503920" cy="428625"/>
          </a:xfrm>
          <a:prstGeom prst="rect">
            <a:avLst/>
          </a:prstGeom>
          <a:solidFill>
            <a:srgbClr val="F5FCF7"/>
          </a:solidFill>
          <a:ln/>
        </p:spPr>
      </p:sp>
      <p:sp>
        <p:nvSpPr>
          <p:cNvPr id="34" name="Shape 32"/>
          <p:cNvSpPr/>
          <p:nvPr/>
        </p:nvSpPr>
        <p:spPr>
          <a:xfrm>
            <a:off x="384048" y="4435983"/>
            <a:ext cx="320040" cy="320040"/>
          </a:xfrm>
          <a:prstGeom prst="ellipse">
            <a:avLst/>
          </a:prstGeom>
          <a:solidFill>
            <a:srgbClr val="026B5F"/>
          </a:solidFill>
          <a:ln/>
        </p:spPr>
      </p:sp>
      <p:sp>
        <p:nvSpPr>
          <p:cNvPr id="35" name="Text 33"/>
          <p:cNvSpPr/>
          <p:nvPr/>
        </p:nvSpPr>
        <p:spPr>
          <a:xfrm>
            <a:off x="384048" y="4435983"/>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8</a:t>
            </a:r>
            <a:endParaRPr lang="en-US" sz="1100" dirty="0"/>
          </a:p>
        </p:txBody>
      </p:sp>
      <p:sp>
        <p:nvSpPr>
          <p:cNvPr id="36" name="Text 34"/>
          <p:cNvSpPr/>
          <p:nvPr/>
        </p:nvSpPr>
        <p:spPr>
          <a:xfrm>
            <a:off x="822960" y="4408551"/>
            <a:ext cx="7863840" cy="382905"/>
          </a:xfrm>
          <a:prstGeom prst="rect">
            <a:avLst/>
          </a:prstGeom>
          <a:noFill/>
          <a:ln/>
        </p:spPr>
        <p:txBody>
          <a:bodyPr wrap="square" lIns="0" tIns="0" rIns="0" bIns="0" rtlCol="0" anchor="ctr"/>
          <a:lstStyle/>
          <a:p>
            <a:pPr indent="0" marL="0">
              <a:buNone/>
            </a:pPr>
            <a:r>
              <a:rPr lang="en-US" sz="1200" dirty="0">
                <a:solidFill>
                  <a:srgbClr val="0D3B2E"/>
                </a:solidFill>
                <a:latin typeface="Calibri" pitchFamily="34" charset="0"/>
                <a:ea typeface="Calibri" pitchFamily="34" charset="-122"/>
                <a:cs typeface="Calibri" pitchFamily="34" charset="-120"/>
              </a:rPr>
              <a:t>Blend on high for 45–60 seconds until very smooth. Taste. Add ½ teaspoon honey if desired. Pour into a glass and refrigerate. Pineapple juice is best served chilled. Consume within 48 hours.</a:t>
            </a:r>
            <a:endParaRPr lang="en-US" sz="1200" dirty="0"/>
          </a:p>
        </p:txBody>
      </p:sp>
      <p:sp>
        <p:nvSpPr>
          <p:cNvPr id="37" name="Shape 35"/>
          <p:cNvSpPr/>
          <p:nvPr/>
        </p:nvSpPr>
        <p:spPr>
          <a:xfrm>
            <a:off x="320040" y="4846320"/>
            <a:ext cx="8503920" cy="256032"/>
          </a:xfrm>
          <a:prstGeom prst="rect">
            <a:avLst/>
          </a:prstGeom>
          <a:solidFill>
            <a:srgbClr val="026B5F">
              <a:alpha val="70000"/>
            </a:srgbClr>
          </a:solidFill>
          <a:ln/>
        </p:spPr>
      </p:sp>
      <p:sp>
        <p:nvSpPr>
          <p:cNvPr id="38" name="Text 36"/>
          <p:cNvSpPr/>
          <p:nvPr/>
        </p:nvSpPr>
        <p:spPr>
          <a:xfrm>
            <a:off x="457200" y="4864608"/>
            <a:ext cx="8321040" cy="219456"/>
          </a:xfrm>
          <a:prstGeom prst="rect">
            <a:avLst/>
          </a:prstGeom>
          <a:noFill/>
          <a:ln/>
        </p:spPr>
        <p:txBody>
          <a:bodyPr wrap="square" lIns="0" tIns="0" rIns="0" bIns="0" rtlCol="0" anchor="ctr"/>
          <a:lstStyle/>
          <a:p>
            <a:pPr indent="0" marL="0">
              <a:buNone/>
            </a:pPr>
            <a:r>
              <a:rPr lang="en-US" sz="1050" i="1" dirty="0">
                <a:solidFill>
                  <a:srgbClr val="FFFFFF"/>
                </a:solidFill>
                <a:latin typeface="Calibri" pitchFamily="34" charset="0"/>
                <a:ea typeface="Calibri" pitchFamily="34" charset="-122"/>
                <a:cs typeface="Calibri" pitchFamily="34" charset="-120"/>
              </a:rPr>
              <a:t>💡  Pineapple contains an enzyme called bromelain that aids digestion and reduces inflammation. A small glass of pineapple juice after a heavy meal is a natural and effective digestive aid.</a:t>
            </a:r>
            <a:endParaRPr lang="en-US" sz="10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5FCF7"/>
        </a:solidFill>
      </p:bgPr>
    </p:bg>
    <p:spTree>
      <p:nvGrpSpPr>
        <p:cNvPr id="1" name=""/>
        <p:cNvGrpSpPr/>
        <p:nvPr/>
      </p:nvGrpSpPr>
      <p:grpSpPr>
        <a:xfrm>
          <a:off x="0" y="0"/>
          <a:ext cx="0" cy="0"/>
          <a:chOff x="0" y="0"/>
          <a:chExt cx="0" cy="0"/>
        </a:xfrm>
      </p:grpSpPr>
      <p:sp>
        <p:nvSpPr>
          <p:cNvPr id="2" name="Shape 0"/>
          <p:cNvSpPr/>
          <p:nvPr/>
        </p:nvSpPr>
        <p:spPr>
          <a:xfrm>
            <a:off x="0" y="0"/>
            <a:ext cx="9144000" cy="914400"/>
          </a:xfrm>
          <a:prstGeom prst="rect">
            <a:avLst/>
          </a:prstGeom>
          <a:solidFill>
            <a:srgbClr val="F5A623"/>
          </a:solidFill>
          <a:ln/>
        </p:spPr>
      </p:sp>
      <p:sp>
        <p:nvSpPr>
          <p:cNvPr id="3" name="Text 1"/>
          <p:cNvSpPr/>
          <p:nvPr/>
        </p:nvSpPr>
        <p:spPr>
          <a:xfrm>
            <a:off x="457200" y="73152"/>
            <a:ext cx="5943600" cy="713232"/>
          </a:xfrm>
          <a:prstGeom prst="rect">
            <a:avLst/>
          </a:prstGeom>
          <a:noFill/>
          <a:ln/>
        </p:spPr>
        <p:txBody>
          <a:bodyPr wrap="square" lIns="0" tIns="0" rIns="0" bIns="0" rtlCol="0" anchor="ctr"/>
          <a:lstStyle/>
          <a:p>
            <a:pPr indent="0" marL="0">
              <a:buNone/>
            </a:pPr>
            <a:r>
              <a:rPr lang="en-US" sz="2200" b="1" dirty="0">
                <a:solidFill>
                  <a:srgbClr val="FFFFFF"/>
                </a:solidFill>
                <a:latin typeface="Georgia" pitchFamily="34" charset="0"/>
                <a:ea typeface="Georgia" pitchFamily="34" charset="-122"/>
                <a:cs typeface="Georgia" pitchFamily="34" charset="-120"/>
              </a:rPr>
              <a:t>🍊  Orange Juice — Complete Guide</a:t>
            </a:r>
            <a:endParaRPr lang="en-US" sz="2200" dirty="0"/>
          </a:p>
        </p:txBody>
      </p:sp>
      <p:sp>
        <p:nvSpPr>
          <p:cNvPr id="4" name="Text 2"/>
          <p:cNvSpPr/>
          <p:nvPr/>
        </p:nvSpPr>
        <p:spPr>
          <a:xfrm>
            <a:off x="6492240" y="164592"/>
            <a:ext cx="2468880" cy="502920"/>
          </a:xfrm>
          <a:prstGeom prst="rect">
            <a:avLst/>
          </a:prstGeom>
          <a:noFill/>
          <a:ln/>
        </p:spPr>
        <p:txBody>
          <a:bodyPr wrap="square" lIns="0" tIns="0" rIns="0" bIns="0" rtlCol="0" anchor="ctr"/>
          <a:lstStyle/>
          <a:p>
            <a:pPr algn="r" indent="0" marL="0">
              <a:buNone/>
            </a:pPr>
            <a:r>
              <a:rPr lang="en-US" sz="1150" i="1" dirty="0">
                <a:solidFill>
                  <a:srgbClr val="D9F0E8"/>
                </a:solidFill>
                <a:latin typeface="Calibri" pitchFamily="34" charset="0"/>
                <a:ea typeface="Calibri" pitchFamily="34" charset="-122"/>
                <a:cs typeface="Calibri" pitchFamily="34" charset="-120"/>
              </a:rPr>
              <a:t>Zesty · Vitamin C · Classic morning drink</a:t>
            </a:r>
            <a:endParaRPr lang="en-US" sz="1150" dirty="0"/>
          </a:p>
        </p:txBody>
      </p:sp>
      <p:sp>
        <p:nvSpPr>
          <p:cNvPr id="5" name="Shape 3"/>
          <p:cNvSpPr/>
          <p:nvPr/>
        </p:nvSpPr>
        <p:spPr>
          <a:xfrm>
            <a:off x="320040" y="1051560"/>
            <a:ext cx="8503920" cy="428625"/>
          </a:xfrm>
          <a:prstGeom prst="rect">
            <a:avLst/>
          </a:prstGeom>
          <a:solidFill>
            <a:srgbClr val="FFFFFF"/>
          </a:solidFill>
          <a:ln/>
        </p:spPr>
      </p:sp>
      <p:sp>
        <p:nvSpPr>
          <p:cNvPr id="6" name="Shape 4"/>
          <p:cNvSpPr/>
          <p:nvPr/>
        </p:nvSpPr>
        <p:spPr>
          <a:xfrm>
            <a:off x="384048" y="1115568"/>
            <a:ext cx="320040" cy="320040"/>
          </a:xfrm>
          <a:prstGeom prst="ellipse">
            <a:avLst/>
          </a:prstGeom>
          <a:solidFill>
            <a:srgbClr val="E8960A"/>
          </a:solidFill>
          <a:ln/>
        </p:spPr>
      </p:sp>
      <p:sp>
        <p:nvSpPr>
          <p:cNvPr id="7" name="Text 5"/>
          <p:cNvSpPr/>
          <p:nvPr/>
        </p:nvSpPr>
        <p:spPr>
          <a:xfrm>
            <a:off x="384048" y="1115568"/>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1</a:t>
            </a:r>
            <a:endParaRPr lang="en-US" sz="1100" dirty="0"/>
          </a:p>
        </p:txBody>
      </p:sp>
      <p:sp>
        <p:nvSpPr>
          <p:cNvPr id="8" name="Text 6"/>
          <p:cNvSpPr/>
          <p:nvPr/>
        </p:nvSpPr>
        <p:spPr>
          <a:xfrm>
            <a:off x="822960" y="1088136"/>
            <a:ext cx="7863840" cy="382905"/>
          </a:xfrm>
          <a:prstGeom prst="rect">
            <a:avLst/>
          </a:prstGeom>
          <a:noFill/>
          <a:ln/>
        </p:spPr>
        <p:txBody>
          <a:bodyPr wrap="square" lIns="0" tIns="0" rIns="0" bIns="0" rtlCol="0" anchor="ctr"/>
          <a:lstStyle/>
          <a:p>
            <a:pPr indent="0" marL="0">
              <a:buNone/>
            </a:pPr>
            <a:r>
              <a:rPr lang="en-US" sz="1200" dirty="0">
                <a:solidFill>
                  <a:srgbClr val="0D3B2E"/>
                </a:solidFill>
                <a:latin typeface="Calibri" pitchFamily="34" charset="0"/>
                <a:ea typeface="Calibri" pitchFamily="34" charset="-122"/>
                <a:cs typeface="Calibri" pitchFamily="34" charset="-120"/>
              </a:rPr>
              <a:t>Choose ripe, heavy oranges — heavy means lots of juice. The skin should be smooth and bright orange (though some varieties stay slightly green on the outside and are still ripe). Thin-skinned oranges tend to be juicier than thick-skinned ones.</a:t>
            </a:r>
            <a:endParaRPr lang="en-US" sz="1200" dirty="0"/>
          </a:p>
        </p:txBody>
      </p:sp>
      <p:sp>
        <p:nvSpPr>
          <p:cNvPr id="9" name="Shape 7"/>
          <p:cNvSpPr/>
          <p:nvPr/>
        </p:nvSpPr>
        <p:spPr>
          <a:xfrm>
            <a:off x="320040" y="1525905"/>
            <a:ext cx="8503920" cy="428625"/>
          </a:xfrm>
          <a:prstGeom prst="rect">
            <a:avLst/>
          </a:prstGeom>
          <a:solidFill>
            <a:srgbClr val="F5FCF7"/>
          </a:solidFill>
          <a:ln/>
        </p:spPr>
      </p:sp>
      <p:sp>
        <p:nvSpPr>
          <p:cNvPr id="10" name="Shape 8"/>
          <p:cNvSpPr/>
          <p:nvPr/>
        </p:nvSpPr>
        <p:spPr>
          <a:xfrm>
            <a:off x="384048" y="1589913"/>
            <a:ext cx="320040" cy="320040"/>
          </a:xfrm>
          <a:prstGeom prst="ellipse">
            <a:avLst/>
          </a:prstGeom>
          <a:solidFill>
            <a:srgbClr val="E8960A"/>
          </a:solidFill>
          <a:ln/>
        </p:spPr>
      </p:sp>
      <p:sp>
        <p:nvSpPr>
          <p:cNvPr id="11" name="Text 9"/>
          <p:cNvSpPr/>
          <p:nvPr/>
        </p:nvSpPr>
        <p:spPr>
          <a:xfrm>
            <a:off x="384048" y="1589913"/>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2</a:t>
            </a:r>
            <a:endParaRPr lang="en-US" sz="1100" dirty="0"/>
          </a:p>
        </p:txBody>
      </p:sp>
      <p:sp>
        <p:nvSpPr>
          <p:cNvPr id="12" name="Text 10"/>
          <p:cNvSpPr/>
          <p:nvPr/>
        </p:nvSpPr>
        <p:spPr>
          <a:xfrm>
            <a:off x="822960" y="1562481"/>
            <a:ext cx="7863840" cy="382905"/>
          </a:xfrm>
          <a:prstGeom prst="rect">
            <a:avLst/>
          </a:prstGeom>
          <a:noFill/>
          <a:ln/>
        </p:spPr>
        <p:txBody>
          <a:bodyPr wrap="square" lIns="0" tIns="0" rIns="0" bIns="0" rtlCol="0" anchor="ctr"/>
          <a:lstStyle/>
          <a:p>
            <a:pPr indent="0" marL="0">
              <a:buNone/>
            </a:pPr>
            <a:r>
              <a:rPr lang="en-US" sz="1200" dirty="0">
                <a:solidFill>
                  <a:srgbClr val="0D3B2E"/>
                </a:solidFill>
                <a:latin typeface="Calibri" pitchFamily="34" charset="0"/>
                <a:ea typeface="Calibri" pitchFamily="34" charset="-122"/>
                <a:cs typeface="Calibri" pitchFamily="34" charset="-120"/>
              </a:rPr>
              <a:t>Washing: even though you are not eating the skin, washing is essential. Roll the orange firmly on the counter for 10–15 seconds before washing — this breaks down the internal membranes and releases more juice. Then wash the outside under cold water.</a:t>
            </a:r>
            <a:endParaRPr lang="en-US" sz="1200" dirty="0"/>
          </a:p>
        </p:txBody>
      </p:sp>
      <p:sp>
        <p:nvSpPr>
          <p:cNvPr id="13" name="Shape 11"/>
          <p:cNvSpPr/>
          <p:nvPr/>
        </p:nvSpPr>
        <p:spPr>
          <a:xfrm>
            <a:off x="320040" y="2000250"/>
            <a:ext cx="8503920" cy="428625"/>
          </a:xfrm>
          <a:prstGeom prst="rect">
            <a:avLst/>
          </a:prstGeom>
          <a:solidFill>
            <a:srgbClr val="FFFFFF"/>
          </a:solidFill>
          <a:ln/>
        </p:spPr>
      </p:sp>
      <p:sp>
        <p:nvSpPr>
          <p:cNvPr id="14" name="Shape 12"/>
          <p:cNvSpPr/>
          <p:nvPr/>
        </p:nvSpPr>
        <p:spPr>
          <a:xfrm>
            <a:off x="384048" y="2064258"/>
            <a:ext cx="320040" cy="320040"/>
          </a:xfrm>
          <a:prstGeom prst="ellipse">
            <a:avLst/>
          </a:prstGeom>
          <a:solidFill>
            <a:srgbClr val="E8960A"/>
          </a:solidFill>
          <a:ln/>
        </p:spPr>
      </p:sp>
      <p:sp>
        <p:nvSpPr>
          <p:cNvPr id="15" name="Text 13"/>
          <p:cNvSpPr/>
          <p:nvPr/>
        </p:nvSpPr>
        <p:spPr>
          <a:xfrm>
            <a:off x="384048" y="2064258"/>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3</a:t>
            </a:r>
            <a:endParaRPr lang="en-US" sz="1100" dirty="0"/>
          </a:p>
        </p:txBody>
      </p:sp>
      <p:sp>
        <p:nvSpPr>
          <p:cNvPr id="16" name="Text 14"/>
          <p:cNvSpPr/>
          <p:nvPr/>
        </p:nvSpPr>
        <p:spPr>
          <a:xfrm>
            <a:off x="822960" y="2036826"/>
            <a:ext cx="7863840" cy="382905"/>
          </a:xfrm>
          <a:prstGeom prst="rect">
            <a:avLst/>
          </a:prstGeom>
          <a:noFill/>
          <a:ln/>
        </p:spPr>
        <p:txBody>
          <a:bodyPr wrap="square" lIns="0" tIns="0" rIns="0" bIns="0" rtlCol="0" anchor="ctr"/>
          <a:lstStyle/>
          <a:p>
            <a:pPr indent="0" marL="0">
              <a:buNone/>
            </a:pPr>
            <a:r>
              <a:rPr lang="en-US" sz="1200" dirty="0">
                <a:solidFill>
                  <a:srgbClr val="0D3B2E"/>
                </a:solidFill>
                <a:latin typeface="Calibri" pitchFamily="34" charset="0"/>
                <a:ea typeface="Calibri" pitchFamily="34" charset="-122"/>
                <a:cs typeface="Calibri" pitchFamily="34" charset="-120"/>
              </a:rPr>
              <a:t>Peeling method 1 (by hand): cut off both ends of the orange to expose the flesh. Then peel the skin from top to bottom in strips. Then separate the segments and remove any seeds.</a:t>
            </a:r>
            <a:endParaRPr lang="en-US" sz="1200" dirty="0"/>
          </a:p>
        </p:txBody>
      </p:sp>
      <p:sp>
        <p:nvSpPr>
          <p:cNvPr id="17" name="Shape 15"/>
          <p:cNvSpPr/>
          <p:nvPr/>
        </p:nvSpPr>
        <p:spPr>
          <a:xfrm>
            <a:off x="320040" y="2474595"/>
            <a:ext cx="8503920" cy="428625"/>
          </a:xfrm>
          <a:prstGeom prst="rect">
            <a:avLst/>
          </a:prstGeom>
          <a:solidFill>
            <a:srgbClr val="F5FCF7"/>
          </a:solidFill>
          <a:ln/>
        </p:spPr>
      </p:sp>
      <p:sp>
        <p:nvSpPr>
          <p:cNvPr id="18" name="Shape 16"/>
          <p:cNvSpPr/>
          <p:nvPr/>
        </p:nvSpPr>
        <p:spPr>
          <a:xfrm>
            <a:off x="384048" y="2538603"/>
            <a:ext cx="320040" cy="320040"/>
          </a:xfrm>
          <a:prstGeom prst="ellipse">
            <a:avLst/>
          </a:prstGeom>
          <a:solidFill>
            <a:srgbClr val="E8960A"/>
          </a:solidFill>
          <a:ln/>
        </p:spPr>
      </p:sp>
      <p:sp>
        <p:nvSpPr>
          <p:cNvPr id="19" name="Text 17"/>
          <p:cNvSpPr/>
          <p:nvPr/>
        </p:nvSpPr>
        <p:spPr>
          <a:xfrm>
            <a:off x="384048" y="2538603"/>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4</a:t>
            </a:r>
            <a:endParaRPr lang="en-US" sz="1100" dirty="0"/>
          </a:p>
        </p:txBody>
      </p:sp>
      <p:sp>
        <p:nvSpPr>
          <p:cNvPr id="20" name="Text 18"/>
          <p:cNvSpPr/>
          <p:nvPr/>
        </p:nvSpPr>
        <p:spPr>
          <a:xfrm>
            <a:off x="822960" y="2511171"/>
            <a:ext cx="7863840" cy="382905"/>
          </a:xfrm>
          <a:prstGeom prst="rect">
            <a:avLst/>
          </a:prstGeom>
          <a:noFill/>
          <a:ln/>
        </p:spPr>
        <p:txBody>
          <a:bodyPr wrap="square" lIns="0" tIns="0" rIns="0" bIns="0" rtlCol="0" anchor="ctr"/>
          <a:lstStyle/>
          <a:p>
            <a:pPr indent="0" marL="0">
              <a:buNone/>
            </a:pPr>
            <a:r>
              <a:rPr lang="en-US" sz="1200" dirty="0">
                <a:solidFill>
                  <a:srgbClr val="0D3B2E"/>
                </a:solidFill>
                <a:latin typeface="Calibri" pitchFamily="34" charset="0"/>
                <a:ea typeface="Calibri" pitchFamily="34" charset="-122"/>
                <a:cs typeface="Calibri" pitchFamily="34" charset="-120"/>
              </a:rPr>
              <a:t>Peeling method 2 (for blending without a juicer): cut the orange in half. Use a citrus hand juicer — press each half against the cone and twist back and forth firmly to extract the juice. This is the simplest and cleanest method for orange juice.</a:t>
            </a:r>
            <a:endParaRPr lang="en-US" sz="1200" dirty="0"/>
          </a:p>
        </p:txBody>
      </p:sp>
      <p:sp>
        <p:nvSpPr>
          <p:cNvPr id="21" name="Shape 19"/>
          <p:cNvSpPr/>
          <p:nvPr/>
        </p:nvSpPr>
        <p:spPr>
          <a:xfrm>
            <a:off x="320040" y="2948940"/>
            <a:ext cx="8503920" cy="428625"/>
          </a:xfrm>
          <a:prstGeom prst="rect">
            <a:avLst/>
          </a:prstGeom>
          <a:solidFill>
            <a:srgbClr val="FFFFFF"/>
          </a:solidFill>
          <a:ln/>
        </p:spPr>
      </p:sp>
      <p:sp>
        <p:nvSpPr>
          <p:cNvPr id="22" name="Shape 20"/>
          <p:cNvSpPr/>
          <p:nvPr/>
        </p:nvSpPr>
        <p:spPr>
          <a:xfrm>
            <a:off x="384048" y="3012948"/>
            <a:ext cx="320040" cy="320040"/>
          </a:xfrm>
          <a:prstGeom prst="ellipse">
            <a:avLst/>
          </a:prstGeom>
          <a:solidFill>
            <a:srgbClr val="E8960A"/>
          </a:solidFill>
          <a:ln/>
        </p:spPr>
      </p:sp>
      <p:sp>
        <p:nvSpPr>
          <p:cNvPr id="23" name="Text 21"/>
          <p:cNvSpPr/>
          <p:nvPr/>
        </p:nvSpPr>
        <p:spPr>
          <a:xfrm>
            <a:off x="384048" y="3012948"/>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5</a:t>
            </a:r>
            <a:endParaRPr lang="en-US" sz="1100" dirty="0"/>
          </a:p>
        </p:txBody>
      </p:sp>
      <p:sp>
        <p:nvSpPr>
          <p:cNvPr id="24" name="Text 22"/>
          <p:cNvSpPr/>
          <p:nvPr/>
        </p:nvSpPr>
        <p:spPr>
          <a:xfrm>
            <a:off x="822960" y="2985516"/>
            <a:ext cx="7863840" cy="382905"/>
          </a:xfrm>
          <a:prstGeom prst="rect">
            <a:avLst/>
          </a:prstGeom>
          <a:noFill/>
          <a:ln/>
        </p:spPr>
        <p:txBody>
          <a:bodyPr wrap="square" lIns="0" tIns="0" rIns="0" bIns="0" rtlCol="0" anchor="ctr"/>
          <a:lstStyle/>
          <a:p>
            <a:pPr indent="0" marL="0">
              <a:buNone/>
            </a:pPr>
            <a:r>
              <a:rPr lang="en-US" sz="1200" dirty="0">
                <a:solidFill>
                  <a:srgbClr val="0D3B2E"/>
                </a:solidFill>
                <a:latin typeface="Calibri" pitchFamily="34" charset="0"/>
                <a:ea typeface="Calibri" pitchFamily="34" charset="-122"/>
                <a:cs typeface="Calibri" pitchFamily="34" charset="-120"/>
              </a:rPr>
              <a:t>Seed removal: orange seeds are very bitter. Before blending or pouring juice, check for seeds and remove them all. Even one or two seeds blended in will make the whole juice taste bitter.</a:t>
            </a:r>
            <a:endParaRPr lang="en-US" sz="1200" dirty="0"/>
          </a:p>
        </p:txBody>
      </p:sp>
      <p:sp>
        <p:nvSpPr>
          <p:cNvPr id="25" name="Shape 23"/>
          <p:cNvSpPr/>
          <p:nvPr/>
        </p:nvSpPr>
        <p:spPr>
          <a:xfrm>
            <a:off x="320040" y="3423285"/>
            <a:ext cx="8503920" cy="428625"/>
          </a:xfrm>
          <a:prstGeom prst="rect">
            <a:avLst/>
          </a:prstGeom>
          <a:solidFill>
            <a:srgbClr val="F5FCF7"/>
          </a:solidFill>
          <a:ln/>
        </p:spPr>
      </p:sp>
      <p:sp>
        <p:nvSpPr>
          <p:cNvPr id="26" name="Shape 24"/>
          <p:cNvSpPr/>
          <p:nvPr/>
        </p:nvSpPr>
        <p:spPr>
          <a:xfrm>
            <a:off x="384048" y="3487293"/>
            <a:ext cx="320040" cy="320040"/>
          </a:xfrm>
          <a:prstGeom prst="ellipse">
            <a:avLst/>
          </a:prstGeom>
          <a:solidFill>
            <a:srgbClr val="E8960A"/>
          </a:solidFill>
          <a:ln/>
        </p:spPr>
      </p:sp>
      <p:sp>
        <p:nvSpPr>
          <p:cNvPr id="27" name="Text 25"/>
          <p:cNvSpPr/>
          <p:nvPr/>
        </p:nvSpPr>
        <p:spPr>
          <a:xfrm>
            <a:off x="384048" y="3487293"/>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6</a:t>
            </a:r>
            <a:endParaRPr lang="en-US" sz="1100" dirty="0"/>
          </a:p>
        </p:txBody>
      </p:sp>
      <p:sp>
        <p:nvSpPr>
          <p:cNvPr id="28" name="Text 26"/>
          <p:cNvSpPr/>
          <p:nvPr/>
        </p:nvSpPr>
        <p:spPr>
          <a:xfrm>
            <a:off x="822960" y="3459861"/>
            <a:ext cx="7863840" cy="382905"/>
          </a:xfrm>
          <a:prstGeom prst="rect">
            <a:avLst/>
          </a:prstGeom>
          <a:noFill/>
          <a:ln/>
        </p:spPr>
        <p:txBody>
          <a:bodyPr wrap="square" lIns="0" tIns="0" rIns="0" bIns="0" rtlCol="0" anchor="ctr"/>
          <a:lstStyle/>
          <a:p>
            <a:pPr indent="0" marL="0">
              <a:buNone/>
            </a:pPr>
            <a:r>
              <a:rPr lang="en-US" sz="1200" dirty="0">
                <a:solidFill>
                  <a:srgbClr val="0D3B2E"/>
                </a:solidFill>
                <a:latin typeface="Calibri" pitchFamily="34" charset="0"/>
                <a:ea typeface="Calibri" pitchFamily="34" charset="-122"/>
                <a:cs typeface="Calibri" pitchFamily="34" charset="-120"/>
              </a:rPr>
              <a:t>Straining (recommended): pour the squeezed juice through a fine mesh sieve or strainer into your glass or jug. This removes the seeds, the sieve catches any pith fragments, and gives you a clean, smooth juice.</a:t>
            </a:r>
            <a:endParaRPr lang="en-US" sz="1200" dirty="0"/>
          </a:p>
        </p:txBody>
      </p:sp>
      <p:sp>
        <p:nvSpPr>
          <p:cNvPr id="29" name="Shape 27"/>
          <p:cNvSpPr/>
          <p:nvPr/>
        </p:nvSpPr>
        <p:spPr>
          <a:xfrm>
            <a:off x="320040" y="3897630"/>
            <a:ext cx="8503920" cy="428625"/>
          </a:xfrm>
          <a:prstGeom prst="rect">
            <a:avLst/>
          </a:prstGeom>
          <a:solidFill>
            <a:srgbClr val="FFFFFF"/>
          </a:solidFill>
          <a:ln/>
        </p:spPr>
      </p:sp>
      <p:sp>
        <p:nvSpPr>
          <p:cNvPr id="30" name="Shape 28"/>
          <p:cNvSpPr/>
          <p:nvPr/>
        </p:nvSpPr>
        <p:spPr>
          <a:xfrm>
            <a:off x="384048" y="3961638"/>
            <a:ext cx="320040" cy="320040"/>
          </a:xfrm>
          <a:prstGeom prst="ellipse">
            <a:avLst/>
          </a:prstGeom>
          <a:solidFill>
            <a:srgbClr val="E8960A"/>
          </a:solidFill>
          <a:ln/>
        </p:spPr>
      </p:sp>
      <p:sp>
        <p:nvSpPr>
          <p:cNvPr id="31" name="Text 29"/>
          <p:cNvSpPr/>
          <p:nvPr/>
        </p:nvSpPr>
        <p:spPr>
          <a:xfrm>
            <a:off x="384048" y="3961638"/>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7</a:t>
            </a:r>
            <a:endParaRPr lang="en-US" sz="1100" dirty="0"/>
          </a:p>
        </p:txBody>
      </p:sp>
      <p:sp>
        <p:nvSpPr>
          <p:cNvPr id="32" name="Text 30"/>
          <p:cNvSpPr/>
          <p:nvPr/>
        </p:nvSpPr>
        <p:spPr>
          <a:xfrm>
            <a:off x="822960" y="3934206"/>
            <a:ext cx="7863840" cy="382905"/>
          </a:xfrm>
          <a:prstGeom prst="rect">
            <a:avLst/>
          </a:prstGeom>
          <a:noFill/>
          <a:ln/>
        </p:spPr>
        <p:txBody>
          <a:bodyPr wrap="square" lIns="0" tIns="0" rIns="0" bIns="0" rtlCol="0" anchor="ctr"/>
          <a:lstStyle/>
          <a:p>
            <a:pPr indent="0" marL="0">
              <a:buNone/>
            </a:pPr>
            <a:r>
              <a:rPr lang="en-US" sz="1200" dirty="0">
                <a:solidFill>
                  <a:srgbClr val="0D3B2E"/>
                </a:solidFill>
                <a:latin typeface="Calibri" pitchFamily="34" charset="0"/>
                <a:ea typeface="Calibri" pitchFamily="34" charset="-122"/>
                <a:cs typeface="Calibri" pitchFamily="34" charset="-120"/>
              </a:rPr>
              <a:t>Tasting: fresh orange juice should taste sweet, tangy and bright. If too sharp, add a tiny pinch of salt — this paradoxically reduces bitterness and enhances sweetness. Do not add sugar — it is unnecessary with ripe oranges.</a:t>
            </a:r>
            <a:endParaRPr lang="en-US" sz="1200" dirty="0"/>
          </a:p>
        </p:txBody>
      </p:sp>
      <p:sp>
        <p:nvSpPr>
          <p:cNvPr id="33" name="Shape 31"/>
          <p:cNvSpPr/>
          <p:nvPr/>
        </p:nvSpPr>
        <p:spPr>
          <a:xfrm>
            <a:off x="320040" y="4371975"/>
            <a:ext cx="8503920" cy="428625"/>
          </a:xfrm>
          <a:prstGeom prst="rect">
            <a:avLst/>
          </a:prstGeom>
          <a:solidFill>
            <a:srgbClr val="F5FCF7"/>
          </a:solidFill>
          <a:ln/>
        </p:spPr>
      </p:sp>
      <p:sp>
        <p:nvSpPr>
          <p:cNvPr id="34" name="Shape 32"/>
          <p:cNvSpPr/>
          <p:nvPr/>
        </p:nvSpPr>
        <p:spPr>
          <a:xfrm>
            <a:off x="384048" y="4435983"/>
            <a:ext cx="320040" cy="320040"/>
          </a:xfrm>
          <a:prstGeom prst="ellipse">
            <a:avLst/>
          </a:prstGeom>
          <a:solidFill>
            <a:srgbClr val="E8960A"/>
          </a:solidFill>
          <a:ln/>
        </p:spPr>
      </p:sp>
      <p:sp>
        <p:nvSpPr>
          <p:cNvPr id="35" name="Text 33"/>
          <p:cNvSpPr/>
          <p:nvPr/>
        </p:nvSpPr>
        <p:spPr>
          <a:xfrm>
            <a:off x="384048" y="4435983"/>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8</a:t>
            </a:r>
            <a:endParaRPr lang="en-US" sz="1100" dirty="0"/>
          </a:p>
        </p:txBody>
      </p:sp>
      <p:sp>
        <p:nvSpPr>
          <p:cNvPr id="36" name="Text 34"/>
          <p:cNvSpPr/>
          <p:nvPr/>
        </p:nvSpPr>
        <p:spPr>
          <a:xfrm>
            <a:off x="822960" y="4408551"/>
            <a:ext cx="7863840" cy="382905"/>
          </a:xfrm>
          <a:prstGeom prst="rect">
            <a:avLst/>
          </a:prstGeom>
          <a:noFill/>
          <a:ln/>
        </p:spPr>
        <p:txBody>
          <a:bodyPr wrap="square" lIns="0" tIns="0" rIns="0" bIns="0" rtlCol="0" anchor="ctr"/>
          <a:lstStyle/>
          <a:p>
            <a:pPr indent="0" marL="0">
              <a:buNone/>
            </a:pPr>
            <a:r>
              <a:rPr lang="en-US" sz="1200" dirty="0">
                <a:solidFill>
                  <a:srgbClr val="0D3B2E"/>
                </a:solidFill>
                <a:latin typeface="Calibri" pitchFamily="34" charset="0"/>
                <a:ea typeface="Calibri" pitchFamily="34" charset="-122"/>
                <a:cs typeface="Calibri" pitchFamily="34" charset="-120"/>
              </a:rPr>
              <a:t>Pour into a glass with ice cubes. Serve immediately for maximum Vitamin C. Vitamin C degrades when exposed to air and light, so drink fresh-squeezed juice within 30 minutes for the highest nutritional benefit.</a:t>
            </a:r>
            <a:endParaRPr lang="en-US" sz="1200" dirty="0"/>
          </a:p>
        </p:txBody>
      </p:sp>
      <p:sp>
        <p:nvSpPr>
          <p:cNvPr id="37" name="Shape 35"/>
          <p:cNvSpPr/>
          <p:nvPr/>
        </p:nvSpPr>
        <p:spPr>
          <a:xfrm>
            <a:off x="320040" y="4846320"/>
            <a:ext cx="8503920" cy="256032"/>
          </a:xfrm>
          <a:prstGeom prst="rect">
            <a:avLst/>
          </a:prstGeom>
          <a:solidFill>
            <a:srgbClr val="E8960A">
              <a:alpha val="70000"/>
            </a:srgbClr>
          </a:solidFill>
          <a:ln/>
        </p:spPr>
      </p:sp>
      <p:sp>
        <p:nvSpPr>
          <p:cNvPr id="38" name="Text 36"/>
          <p:cNvSpPr/>
          <p:nvPr/>
        </p:nvSpPr>
        <p:spPr>
          <a:xfrm>
            <a:off x="457200" y="4864608"/>
            <a:ext cx="8321040" cy="219456"/>
          </a:xfrm>
          <a:prstGeom prst="rect">
            <a:avLst/>
          </a:prstGeom>
          <a:noFill/>
          <a:ln/>
        </p:spPr>
        <p:txBody>
          <a:bodyPr wrap="square" lIns="0" tIns="0" rIns="0" bIns="0" rtlCol="0" anchor="ctr"/>
          <a:lstStyle/>
          <a:p>
            <a:pPr indent="0" marL="0">
              <a:buNone/>
            </a:pPr>
            <a:r>
              <a:rPr lang="en-US" sz="1050" i="1" dirty="0">
                <a:solidFill>
                  <a:srgbClr val="FFFFFF"/>
                </a:solidFill>
                <a:latin typeface="Calibri" pitchFamily="34" charset="0"/>
                <a:ea typeface="Calibri" pitchFamily="34" charset="-122"/>
                <a:cs typeface="Calibri" pitchFamily="34" charset="-120"/>
              </a:rPr>
              <a:t>💡  For the most juice from each orange: let the orange sit at room temperature for 20 minutes before squeezing. Room-temperature fruit always gives more juice than cold fruit from the fridge.</a:t>
            </a:r>
            <a:endParaRPr lang="en-US" sz="10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26B5F"/>
        </a:solidFill>
      </p:bgPr>
    </p:bg>
    <p:spTree>
      <p:nvGrpSpPr>
        <p:cNvPr id="1" name=""/>
        <p:cNvGrpSpPr/>
        <p:nvPr/>
      </p:nvGrpSpPr>
      <p:grpSpPr>
        <a:xfrm>
          <a:off x="0" y="0"/>
          <a:ext cx="0" cy="0"/>
          <a:chOff x="0" y="0"/>
          <a:chExt cx="0" cy="0"/>
        </a:xfrm>
      </p:grpSpPr>
      <p:sp>
        <p:nvSpPr>
          <p:cNvPr id="2" name="Shape 0"/>
          <p:cNvSpPr/>
          <p:nvPr/>
        </p:nvSpPr>
        <p:spPr>
          <a:xfrm>
            <a:off x="5943600" y="2743200"/>
            <a:ext cx="4572000" cy="3657600"/>
          </a:xfrm>
          <a:prstGeom prst="ellipse">
            <a:avLst/>
          </a:prstGeom>
          <a:solidFill>
            <a:srgbClr val="03A688">
              <a:alpha val="25000"/>
            </a:srgbClr>
          </a:solidFill>
          <a:ln/>
        </p:spPr>
      </p:sp>
      <p:sp>
        <p:nvSpPr>
          <p:cNvPr id="3" name="Shape 1"/>
          <p:cNvSpPr/>
          <p:nvPr/>
        </p:nvSpPr>
        <p:spPr>
          <a:xfrm>
            <a:off x="0" y="0"/>
            <a:ext cx="320040" cy="5143500"/>
          </a:xfrm>
          <a:prstGeom prst="rect">
            <a:avLst/>
          </a:prstGeom>
          <a:solidFill>
            <a:srgbClr val="F5A623"/>
          </a:solidFill>
          <a:ln/>
        </p:spPr>
      </p:sp>
      <p:sp>
        <p:nvSpPr>
          <p:cNvPr id="4" name="Text 2"/>
          <p:cNvSpPr/>
          <p:nvPr/>
        </p:nvSpPr>
        <p:spPr>
          <a:xfrm>
            <a:off x="594360" y="182880"/>
            <a:ext cx="8229600" cy="658368"/>
          </a:xfrm>
          <a:prstGeom prst="rect">
            <a:avLst/>
          </a:prstGeom>
          <a:noFill/>
          <a:ln/>
        </p:spPr>
        <p:txBody>
          <a:bodyPr wrap="square" lIns="0" tIns="0" rIns="0" bIns="0" rtlCol="0" anchor="ctr"/>
          <a:lstStyle/>
          <a:p>
            <a:pPr indent="0" marL="0">
              <a:buNone/>
            </a:pPr>
            <a:r>
              <a:rPr lang="en-US" sz="2400" b="1" dirty="0">
                <a:solidFill>
                  <a:srgbClr val="FFFFFF"/>
                </a:solidFill>
                <a:latin typeface="Georgia" pitchFamily="34" charset="0"/>
                <a:ea typeface="Georgia" pitchFamily="34" charset="-122"/>
                <a:cs typeface="Georgia" pitchFamily="34" charset="-120"/>
              </a:rPr>
              <a:t>BONUS: SMOOTHIE COMBINATIONS TO TRY</a:t>
            </a:r>
            <a:endParaRPr lang="en-US" sz="2400" dirty="0"/>
          </a:p>
        </p:txBody>
      </p:sp>
      <p:sp>
        <p:nvSpPr>
          <p:cNvPr id="5" name="Text 3"/>
          <p:cNvSpPr/>
          <p:nvPr/>
        </p:nvSpPr>
        <p:spPr>
          <a:xfrm>
            <a:off x="594360" y="914400"/>
            <a:ext cx="7772400" cy="411480"/>
          </a:xfrm>
          <a:prstGeom prst="rect">
            <a:avLst/>
          </a:prstGeom>
          <a:noFill/>
          <a:ln/>
        </p:spPr>
        <p:txBody>
          <a:bodyPr wrap="square" lIns="0" tIns="0" rIns="0" bIns="0" rtlCol="0" anchor="ctr"/>
          <a:lstStyle/>
          <a:p>
            <a:pPr indent="0" marL="0">
              <a:buNone/>
            </a:pPr>
            <a:r>
              <a:rPr lang="en-US" sz="1300" i="1" dirty="0">
                <a:solidFill>
                  <a:srgbClr val="D9F0E8"/>
                </a:solidFill>
                <a:latin typeface="Calibri" pitchFamily="34" charset="0"/>
                <a:ea typeface="Calibri" pitchFamily="34" charset="-122"/>
                <a:cs typeface="Calibri" pitchFamily="34" charset="-120"/>
              </a:rPr>
              <a:t>Mixing different fruits creates smoothies with layered flavours and better nutrition. Here are four great combinations:</a:t>
            </a:r>
            <a:endParaRPr lang="en-US" sz="1300" dirty="0"/>
          </a:p>
        </p:txBody>
      </p:sp>
      <p:sp>
        <p:nvSpPr>
          <p:cNvPr id="6" name="Shape 4"/>
          <p:cNvSpPr/>
          <p:nvPr/>
        </p:nvSpPr>
        <p:spPr>
          <a:xfrm>
            <a:off x="594360" y="1463040"/>
            <a:ext cx="3931920" cy="1627632"/>
          </a:xfrm>
          <a:prstGeom prst="rect">
            <a:avLst/>
          </a:prstGeom>
          <a:solidFill>
            <a:srgbClr val="FFFFFF">
              <a:alpha val="12000"/>
            </a:srgbClr>
          </a:solidFill>
          <a:ln/>
        </p:spPr>
      </p:sp>
      <p:sp>
        <p:nvSpPr>
          <p:cNvPr id="7" name="Text 5"/>
          <p:cNvSpPr/>
          <p:nvPr/>
        </p:nvSpPr>
        <p:spPr>
          <a:xfrm>
            <a:off x="685800" y="1508760"/>
            <a:ext cx="914400" cy="685800"/>
          </a:xfrm>
          <a:prstGeom prst="rect">
            <a:avLst/>
          </a:prstGeom>
          <a:noFill/>
          <a:ln/>
        </p:spPr>
        <p:txBody>
          <a:bodyPr wrap="square" lIns="0" tIns="0" rIns="0" bIns="0" rtlCol="0" anchor="ctr"/>
          <a:lstStyle/>
          <a:p>
            <a:pPr algn="ctr" indent="0" marL="0">
              <a:buNone/>
            </a:pPr>
            <a:r>
              <a:rPr lang="en-US" sz="2800" dirty="0">
                <a:solidFill>
                  <a:srgbClr val="000000"/>
                </a:solidFill>
              </a:rPr>
              <a:t>🍌 🍓</a:t>
            </a:r>
            <a:endParaRPr lang="en-US" sz="2800" dirty="0"/>
          </a:p>
        </p:txBody>
      </p:sp>
      <p:sp>
        <p:nvSpPr>
          <p:cNvPr id="8" name="Text 6"/>
          <p:cNvSpPr/>
          <p:nvPr/>
        </p:nvSpPr>
        <p:spPr>
          <a:xfrm>
            <a:off x="1645920" y="1527048"/>
            <a:ext cx="2788920" cy="320040"/>
          </a:xfrm>
          <a:prstGeom prst="rect">
            <a:avLst/>
          </a:prstGeom>
          <a:noFill/>
          <a:ln/>
        </p:spPr>
        <p:txBody>
          <a:bodyPr wrap="square" lIns="0" tIns="0" rIns="0" bIns="0" rtlCol="0" anchor="ctr"/>
          <a:lstStyle/>
          <a:p>
            <a:pPr indent="0" marL="0">
              <a:buNone/>
            </a:pPr>
            <a:r>
              <a:rPr lang="en-US" sz="1400" b="1" dirty="0">
                <a:solidFill>
                  <a:srgbClr val="FFFFFF"/>
                </a:solidFill>
                <a:latin typeface="Georgia" pitchFamily="34" charset="0"/>
                <a:ea typeface="Georgia" pitchFamily="34" charset="-122"/>
                <a:cs typeface="Georgia" pitchFamily="34" charset="-120"/>
              </a:rPr>
              <a:t>Banana + Strawberry</a:t>
            </a:r>
            <a:endParaRPr lang="en-US" sz="1400" dirty="0"/>
          </a:p>
        </p:txBody>
      </p:sp>
      <p:sp>
        <p:nvSpPr>
          <p:cNvPr id="9" name="Text 7"/>
          <p:cNvSpPr/>
          <p:nvPr/>
        </p:nvSpPr>
        <p:spPr>
          <a:xfrm>
            <a:off x="1645920" y="1856232"/>
            <a:ext cx="2788920" cy="256032"/>
          </a:xfrm>
          <a:prstGeom prst="rect">
            <a:avLst/>
          </a:prstGeom>
          <a:noFill/>
          <a:ln/>
        </p:spPr>
        <p:txBody>
          <a:bodyPr wrap="square" lIns="0" tIns="0" rIns="0" bIns="0" rtlCol="0" anchor="ctr"/>
          <a:lstStyle/>
          <a:p>
            <a:pPr indent="0" marL="0">
              <a:buNone/>
            </a:pPr>
            <a:r>
              <a:rPr lang="en-US" sz="1100" i="1" dirty="0">
                <a:solidFill>
                  <a:srgbClr val="F5A623"/>
                </a:solidFill>
                <a:latin typeface="Calibri" pitchFamily="34" charset="0"/>
                <a:ea typeface="Calibri" pitchFamily="34" charset="-122"/>
                <a:cs typeface="Calibri" pitchFamily="34" charset="-120"/>
              </a:rPr>
              <a:t>Energy boost — natural sugars + antioxidants</a:t>
            </a:r>
            <a:endParaRPr lang="en-US" sz="1100" dirty="0"/>
          </a:p>
        </p:txBody>
      </p:sp>
      <p:sp>
        <p:nvSpPr>
          <p:cNvPr id="10" name="Text 8"/>
          <p:cNvSpPr/>
          <p:nvPr/>
        </p:nvSpPr>
        <p:spPr>
          <a:xfrm>
            <a:off x="685800" y="2139696"/>
            <a:ext cx="3767328" cy="804672"/>
          </a:xfrm>
          <a:prstGeom prst="rect">
            <a:avLst/>
          </a:prstGeom>
          <a:noFill/>
          <a:ln/>
        </p:spPr>
        <p:txBody>
          <a:bodyPr wrap="square" lIns="0" tIns="0" rIns="0" bIns="0" rtlCol="0" anchor="t"/>
          <a:lstStyle/>
          <a:p>
            <a:pPr indent="0" marL="0">
              <a:buNone/>
            </a:pPr>
            <a:r>
              <a:rPr lang="en-US" sz="1100" dirty="0">
                <a:solidFill>
                  <a:srgbClr val="D9F0E8"/>
                </a:solidFill>
                <a:latin typeface="Calibri" pitchFamily="34" charset="0"/>
                <a:ea typeface="Calibri" pitchFamily="34" charset="-122"/>
                <a:cs typeface="Calibri" pitchFamily="34" charset="-120"/>
              </a:rPr>
              <a:t>Blend 1 banana + 8 strawberries + 3 tbsp water + a drizzle of honey. Thick and filling — great as a light meal.</a:t>
            </a:r>
            <a:endParaRPr lang="en-US" sz="1100" dirty="0"/>
          </a:p>
        </p:txBody>
      </p:sp>
      <p:sp>
        <p:nvSpPr>
          <p:cNvPr id="11" name="Shape 9"/>
          <p:cNvSpPr/>
          <p:nvPr/>
        </p:nvSpPr>
        <p:spPr>
          <a:xfrm>
            <a:off x="4892040" y="1463040"/>
            <a:ext cx="3931920" cy="1627632"/>
          </a:xfrm>
          <a:prstGeom prst="rect">
            <a:avLst/>
          </a:prstGeom>
          <a:solidFill>
            <a:srgbClr val="FFFFFF">
              <a:alpha val="12000"/>
            </a:srgbClr>
          </a:solidFill>
          <a:ln/>
        </p:spPr>
      </p:sp>
      <p:sp>
        <p:nvSpPr>
          <p:cNvPr id="12" name="Text 10"/>
          <p:cNvSpPr/>
          <p:nvPr/>
        </p:nvSpPr>
        <p:spPr>
          <a:xfrm>
            <a:off x="4983480" y="1508760"/>
            <a:ext cx="914400" cy="685800"/>
          </a:xfrm>
          <a:prstGeom prst="rect">
            <a:avLst/>
          </a:prstGeom>
          <a:noFill/>
          <a:ln/>
        </p:spPr>
        <p:txBody>
          <a:bodyPr wrap="square" lIns="0" tIns="0" rIns="0" bIns="0" rtlCol="0" anchor="ctr"/>
          <a:lstStyle/>
          <a:p>
            <a:pPr algn="ctr" indent="0" marL="0">
              <a:buNone/>
            </a:pPr>
            <a:r>
              <a:rPr lang="en-US" sz="2800" dirty="0">
                <a:solidFill>
                  <a:srgbClr val="000000"/>
                </a:solidFill>
              </a:rPr>
              <a:t>🍎 🍍</a:t>
            </a:r>
            <a:endParaRPr lang="en-US" sz="2800" dirty="0"/>
          </a:p>
        </p:txBody>
      </p:sp>
      <p:sp>
        <p:nvSpPr>
          <p:cNvPr id="13" name="Text 11"/>
          <p:cNvSpPr/>
          <p:nvPr/>
        </p:nvSpPr>
        <p:spPr>
          <a:xfrm>
            <a:off x="5943600" y="1527048"/>
            <a:ext cx="2788920" cy="320040"/>
          </a:xfrm>
          <a:prstGeom prst="rect">
            <a:avLst/>
          </a:prstGeom>
          <a:noFill/>
          <a:ln/>
        </p:spPr>
        <p:txBody>
          <a:bodyPr wrap="square" lIns="0" tIns="0" rIns="0" bIns="0" rtlCol="0" anchor="ctr"/>
          <a:lstStyle/>
          <a:p>
            <a:pPr indent="0" marL="0">
              <a:buNone/>
            </a:pPr>
            <a:r>
              <a:rPr lang="en-US" sz="1400" b="1" dirty="0">
                <a:solidFill>
                  <a:srgbClr val="FFFFFF"/>
                </a:solidFill>
                <a:latin typeface="Georgia" pitchFamily="34" charset="0"/>
                <a:ea typeface="Georgia" pitchFamily="34" charset="-122"/>
                <a:cs typeface="Georgia" pitchFamily="34" charset="-120"/>
              </a:rPr>
              <a:t>Apple + Pineapple</a:t>
            </a:r>
            <a:endParaRPr lang="en-US" sz="1400" dirty="0"/>
          </a:p>
        </p:txBody>
      </p:sp>
      <p:sp>
        <p:nvSpPr>
          <p:cNvPr id="14" name="Text 12"/>
          <p:cNvSpPr/>
          <p:nvPr/>
        </p:nvSpPr>
        <p:spPr>
          <a:xfrm>
            <a:off x="5943600" y="1856232"/>
            <a:ext cx="2788920" cy="256032"/>
          </a:xfrm>
          <a:prstGeom prst="rect">
            <a:avLst/>
          </a:prstGeom>
          <a:noFill/>
          <a:ln/>
        </p:spPr>
        <p:txBody>
          <a:bodyPr wrap="square" lIns="0" tIns="0" rIns="0" bIns="0" rtlCol="0" anchor="ctr"/>
          <a:lstStyle/>
          <a:p>
            <a:pPr indent="0" marL="0">
              <a:buNone/>
            </a:pPr>
            <a:r>
              <a:rPr lang="en-US" sz="1100" i="1" dirty="0">
                <a:solidFill>
                  <a:srgbClr val="F5A623"/>
                </a:solidFill>
                <a:latin typeface="Calibri" pitchFamily="34" charset="0"/>
                <a:ea typeface="Calibri" pitchFamily="34" charset="-122"/>
                <a:cs typeface="Calibri" pitchFamily="34" charset="-120"/>
              </a:rPr>
              <a:t>Digestive health + Vitamin C</a:t>
            </a:r>
            <a:endParaRPr lang="en-US" sz="1100" dirty="0"/>
          </a:p>
        </p:txBody>
      </p:sp>
      <p:sp>
        <p:nvSpPr>
          <p:cNvPr id="15" name="Text 13"/>
          <p:cNvSpPr/>
          <p:nvPr/>
        </p:nvSpPr>
        <p:spPr>
          <a:xfrm>
            <a:off x="4983480" y="2139696"/>
            <a:ext cx="3767328" cy="804672"/>
          </a:xfrm>
          <a:prstGeom prst="rect">
            <a:avLst/>
          </a:prstGeom>
          <a:noFill/>
          <a:ln/>
        </p:spPr>
        <p:txBody>
          <a:bodyPr wrap="square" lIns="0" tIns="0" rIns="0" bIns="0" rtlCol="0" anchor="t"/>
          <a:lstStyle/>
          <a:p>
            <a:pPr indent="0" marL="0">
              <a:buNone/>
            </a:pPr>
            <a:r>
              <a:rPr lang="en-US" sz="1100" dirty="0">
                <a:solidFill>
                  <a:srgbClr val="D9F0E8"/>
                </a:solidFill>
                <a:latin typeface="Calibri" pitchFamily="34" charset="0"/>
                <a:ea typeface="Calibri" pitchFamily="34" charset="-122"/>
                <a:cs typeface="Calibri" pitchFamily="34" charset="-120"/>
              </a:rPr>
              <a:t>Blend 1 apple (cored, no peel needed) + 2 pineapple rings + 4 tbsp water. Tangy, tropical and refreshing.</a:t>
            </a:r>
            <a:endParaRPr lang="en-US" sz="1100" dirty="0"/>
          </a:p>
        </p:txBody>
      </p:sp>
      <p:sp>
        <p:nvSpPr>
          <p:cNvPr id="16" name="Shape 14"/>
          <p:cNvSpPr/>
          <p:nvPr/>
        </p:nvSpPr>
        <p:spPr>
          <a:xfrm>
            <a:off x="594360" y="3246120"/>
            <a:ext cx="3931920" cy="1627632"/>
          </a:xfrm>
          <a:prstGeom prst="rect">
            <a:avLst/>
          </a:prstGeom>
          <a:solidFill>
            <a:srgbClr val="FFFFFF">
              <a:alpha val="12000"/>
            </a:srgbClr>
          </a:solidFill>
          <a:ln/>
        </p:spPr>
      </p:sp>
      <p:sp>
        <p:nvSpPr>
          <p:cNvPr id="17" name="Text 15"/>
          <p:cNvSpPr/>
          <p:nvPr/>
        </p:nvSpPr>
        <p:spPr>
          <a:xfrm>
            <a:off x="685800" y="3291840"/>
            <a:ext cx="914400" cy="685800"/>
          </a:xfrm>
          <a:prstGeom prst="rect">
            <a:avLst/>
          </a:prstGeom>
          <a:noFill/>
          <a:ln/>
        </p:spPr>
        <p:txBody>
          <a:bodyPr wrap="square" lIns="0" tIns="0" rIns="0" bIns="0" rtlCol="0" anchor="ctr"/>
          <a:lstStyle/>
          <a:p>
            <a:pPr algn="ctr" indent="0" marL="0">
              <a:buNone/>
            </a:pPr>
            <a:r>
              <a:rPr lang="en-US" sz="2800" dirty="0">
                <a:solidFill>
                  <a:srgbClr val="000000"/>
                </a:solidFill>
              </a:rPr>
              <a:t>🍊 🍌</a:t>
            </a:r>
            <a:endParaRPr lang="en-US" sz="2800" dirty="0"/>
          </a:p>
        </p:txBody>
      </p:sp>
      <p:sp>
        <p:nvSpPr>
          <p:cNvPr id="18" name="Text 16"/>
          <p:cNvSpPr/>
          <p:nvPr/>
        </p:nvSpPr>
        <p:spPr>
          <a:xfrm>
            <a:off x="1645920" y="3310128"/>
            <a:ext cx="2788920" cy="320040"/>
          </a:xfrm>
          <a:prstGeom prst="rect">
            <a:avLst/>
          </a:prstGeom>
          <a:noFill/>
          <a:ln/>
        </p:spPr>
        <p:txBody>
          <a:bodyPr wrap="square" lIns="0" tIns="0" rIns="0" bIns="0" rtlCol="0" anchor="ctr"/>
          <a:lstStyle/>
          <a:p>
            <a:pPr indent="0" marL="0">
              <a:buNone/>
            </a:pPr>
            <a:r>
              <a:rPr lang="en-US" sz="1400" b="1" dirty="0">
                <a:solidFill>
                  <a:srgbClr val="FFFFFF"/>
                </a:solidFill>
                <a:latin typeface="Georgia" pitchFamily="34" charset="0"/>
                <a:ea typeface="Georgia" pitchFamily="34" charset="-122"/>
                <a:cs typeface="Georgia" pitchFamily="34" charset="-120"/>
              </a:rPr>
              <a:t>Orange + Banana</a:t>
            </a:r>
            <a:endParaRPr lang="en-US" sz="1400" dirty="0"/>
          </a:p>
        </p:txBody>
      </p:sp>
      <p:sp>
        <p:nvSpPr>
          <p:cNvPr id="19" name="Text 17"/>
          <p:cNvSpPr/>
          <p:nvPr/>
        </p:nvSpPr>
        <p:spPr>
          <a:xfrm>
            <a:off x="1645920" y="3639312"/>
            <a:ext cx="2788920" cy="256032"/>
          </a:xfrm>
          <a:prstGeom prst="rect">
            <a:avLst/>
          </a:prstGeom>
          <a:noFill/>
          <a:ln/>
        </p:spPr>
        <p:txBody>
          <a:bodyPr wrap="square" lIns="0" tIns="0" rIns="0" bIns="0" rtlCol="0" anchor="ctr"/>
          <a:lstStyle/>
          <a:p>
            <a:pPr indent="0" marL="0">
              <a:buNone/>
            </a:pPr>
            <a:r>
              <a:rPr lang="en-US" sz="1100" i="1" dirty="0">
                <a:solidFill>
                  <a:srgbClr val="F5A623"/>
                </a:solidFill>
                <a:latin typeface="Calibri" pitchFamily="34" charset="0"/>
                <a:ea typeface="Calibri" pitchFamily="34" charset="-122"/>
                <a:cs typeface="Calibri" pitchFamily="34" charset="-120"/>
              </a:rPr>
              <a:t>Immune system + sustained energy</a:t>
            </a:r>
            <a:endParaRPr lang="en-US" sz="1100" dirty="0"/>
          </a:p>
        </p:txBody>
      </p:sp>
      <p:sp>
        <p:nvSpPr>
          <p:cNvPr id="20" name="Text 18"/>
          <p:cNvSpPr/>
          <p:nvPr/>
        </p:nvSpPr>
        <p:spPr>
          <a:xfrm>
            <a:off x="685800" y="3922776"/>
            <a:ext cx="3767328" cy="804672"/>
          </a:xfrm>
          <a:prstGeom prst="rect">
            <a:avLst/>
          </a:prstGeom>
          <a:noFill/>
          <a:ln/>
        </p:spPr>
        <p:txBody>
          <a:bodyPr wrap="square" lIns="0" tIns="0" rIns="0" bIns="0" rtlCol="0" anchor="t"/>
          <a:lstStyle/>
          <a:p>
            <a:pPr indent="0" marL="0">
              <a:buNone/>
            </a:pPr>
            <a:r>
              <a:rPr lang="en-US" sz="1100" dirty="0">
                <a:solidFill>
                  <a:srgbClr val="D9F0E8"/>
                </a:solidFill>
                <a:latin typeface="Calibri" pitchFamily="34" charset="0"/>
                <a:ea typeface="Calibri" pitchFamily="34" charset="-122"/>
                <a:cs typeface="Calibri" pitchFamily="34" charset="-120"/>
              </a:rPr>
              <a:t>Juice 2 oranges, then blend with 1 banana + 2 tbsp water. Creamy, sweet and rich in Vitamins B and C.</a:t>
            </a:r>
            <a:endParaRPr lang="en-US" sz="1100" dirty="0"/>
          </a:p>
        </p:txBody>
      </p:sp>
      <p:sp>
        <p:nvSpPr>
          <p:cNvPr id="21" name="Shape 19"/>
          <p:cNvSpPr/>
          <p:nvPr/>
        </p:nvSpPr>
        <p:spPr>
          <a:xfrm>
            <a:off x="4892040" y="3246120"/>
            <a:ext cx="3931920" cy="1627632"/>
          </a:xfrm>
          <a:prstGeom prst="rect">
            <a:avLst/>
          </a:prstGeom>
          <a:solidFill>
            <a:srgbClr val="FFFFFF">
              <a:alpha val="12000"/>
            </a:srgbClr>
          </a:solidFill>
          <a:ln/>
        </p:spPr>
      </p:sp>
      <p:sp>
        <p:nvSpPr>
          <p:cNvPr id="22" name="Text 20"/>
          <p:cNvSpPr/>
          <p:nvPr/>
        </p:nvSpPr>
        <p:spPr>
          <a:xfrm>
            <a:off x="4983480" y="3291840"/>
            <a:ext cx="914400" cy="685800"/>
          </a:xfrm>
          <a:prstGeom prst="rect">
            <a:avLst/>
          </a:prstGeom>
          <a:noFill/>
          <a:ln/>
        </p:spPr>
        <p:txBody>
          <a:bodyPr wrap="square" lIns="0" tIns="0" rIns="0" bIns="0" rtlCol="0" anchor="ctr"/>
          <a:lstStyle/>
          <a:p>
            <a:pPr algn="ctr" indent="0" marL="0">
              <a:buNone/>
            </a:pPr>
            <a:r>
              <a:rPr lang="en-US" sz="2800" dirty="0">
                <a:solidFill>
                  <a:srgbClr val="000000"/>
                </a:solidFill>
              </a:rPr>
              <a:t>🍓 🍇 🍎</a:t>
            </a:r>
            <a:endParaRPr lang="en-US" sz="2800" dirty="0"/>
          </a:p>
        </p:txBody>
      </p:sp>
      <p:sp>
        <p:nvSpPr>
          <p:cNvPr id="23" name="Text 21"/>
          <p:cNvSpPr/>
          <p:nvPr/>
        </p:nvSpPr>
        <p:spPr>
          <a:xfrm>
            <a:off x="5943600" y="3310128"/>
            <a:ext cx="2788920" cy="320040"/>
          </a:xfrm>
          <a:prstGeom prst="rect">
            <a:avLst/>
          </a:prstGeom>
          <a:noFill/>
          <a:ln/>
        </p:spPr>
        <p:txBody>
          <a:bodyPr wrap="square" lIns="0" tIns="0" rIns="0" bIns="0" rtlCol="0" anchor="ctr"/>
          <a:lstStyle/>
          <a:p>
            <a:pPr indent="0" marL="0">
              <a:buNone/>
            </a:pPr>
            <a:r>
              <a:rPr lang="en-US" sz="1400" b="1" dirty="0">
                <a:solidFill>
                  <a:srgbClr val="FFFFFF"/>
                </a:solidFill>
                <a:latin typeface="Georgia" pitchFamily="34" charset="0"/>
                <a:ea typeface="Georgia" pitchFamily="34" charset="-122"/>
                <a:cs typeface="Georgia" pitchFamily="34" charset="-120"/>
              </a:rPr>
              <a:t>Berry + Apple Mix</a:t>
            </a:r>
            <a:endParaRPr lang="en-US" sz="1400" dirty="0"/>
          </a:p>
        </p:txBody>
      </p:sp>
      <p:sp>
        <p:nvSpPr>
          <p:cNvPr id="24" name="Text 22"/>
          <p:cNvSpPr/>
          <p:nvPr/>
        </p:nvSpPr>
        <p:spPr>
          <a:xfrm>
            <a:off x="5943600" y="3639312"/>
            <a:ext cx="2788920" cy="256032"/>
          </a:xfrm>
          <a:prstGeom prst="rect">
            <a:avLst/>
          </a:prstGeom>
          <a:noFill/>
          <a:ln/>
        </p:spPr>
        <p:txBody>
          <a:bodyPr wrap="square" lIns="0" tIns="0" rIns="0" bIns="0" rtlCol="0" anchor="ctr"/>
          <a:lstStyle/>
          <a:p>
            <a:pPr indent="0" marL="0">
              <a:buNone/>
            </a:pPr>
            <a:r>
              <a:rPr lang="en-US" sz="1100" i="1" dirty="0">
                <a:solidFill>
                  <a:srgbClr val="F5A623"/>
                </a:solidFill>
                <a:latin typeface="Calibri" pitchFamily="34" charset="0"/>
                <a:ea typeface="Calibri" pitchFamily="34" charset="-122"/>
                <a:cs typeface="Calibri" pitchFamily="34" charset="-120"/>
              </a:rPr>
              <a:t>Antioxidant powerhouse</a:t>
            </a:r>
            <a:endParaRPr lang="en-US" sz="1100" dirty="0"/>
          </a:p>
        </p:txBody>
      </p:sp>
      <p:sp>
        <p:nvSpPr>
          <p:cNvPr id="25" name="Text 23"/>
          <p:cNvSpPr/>
          <p:nvPr/>
        </p:nvSpPr>
        <p:spPr>
          <a:xfrm>
            <a:off x="4983480" y="3922776"/>
            <a:ext cx="3767328" cy="804672"/>
          </a:xfrm>
          <a:prstGeom prst="rect">
            <a:avLst/>
          </a:prstGeom>
          <a:noFill/>
          <a:ln/>
        </p:spPr>
        <p:txBody>
          <a:bodyPr wrap="square" lIns="0" tIns="0" rIns="0" bIns="0" rtlCol="0" anchor="t"/>
          <a:lstStyle/>
          <a:p>
            <a:pPr indent="0" marL="0">
              <a:buNone/>
            </a:pPr>
            <a:r>
              <a:rPr lang="en-US" sz="1100" dirty="0">
                <a:solidFill>
                  <a:srgbClr val="D9F0E8"/>
                </a:solidFill>
                <a:latin typeface="Calibri" pitchFamily="34" charset="0"/>
                <a:ea typeface="Calibri" pitchFamily="34" charset="-122"/>
                <a:cs typeface="Calibri" pitchFamily="34" charset="-120"/>
              </a:rPr>
              <a:t>Blend 6 strawberries + 1 cup grapes + ½ apple (cored) + 4 tbsp water. Deep purple, complex and incredibly nutritious.</a:t>
            </a:r>
            <a:endParaRPr lang="en-US" sz="1100" dirty="0"/>
          </a:p>
        </p:txBody>
      </p:sp>
      <p:sp>
        <p:nvSpPr>
          <p:cNvPr id="26" name="Text 24"/>
          <p:cNvSpPr/>
          <p:nvPr/>
        </p:nvSpPr>
        <p:spPr>
          <a:xfrm>
            <a:off x="594360" y="4773168"/>
            <a:ext cx="7772400" cy="256032"/>
          </a:xfrm>
          <a:prstGeom prst="rect">
            <a:avLst/>
          </a:prstGeom>
          <a:noFill/>
          <a:ln/>
        </p:spPr>
        <p:txBody>
          <a:bodyPr wrap="square" lIns="0" tIns="0" rIns="0" bIns="0" rtlCol="0" anchor="ctr"/>
          <a:lstStyle/>
          <a:p>
            <a:pPr indent="0" marL="0">
              <a:buNone/>
            </a:pPr>
            <a:r>
              <a:rPr lang="en-US" sz="1000" i="1" dirty="0">
                <a:solidFill>
                  <a:srgbClr val="5A8A78"/>
                </a:solidFill>
                <a:latin typeface="Calibri" pitchFamily="34" charset="0"/>
                <a:ea typeface="Calibri" pitchFamily="34" charset="-122"/>
                <a:cs typeface="Calibri" pitchFamily="34" charset="-120"/>
              </a:rPr>
              <a:t>Rule: always wash fruit properly · remove seeds · taste before adding sweetener · drink fresh</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2026-03-02T09:57:21Z</dcterms:created>
  <dcterms:modified xsi:type="dcterms:W3CDTF">2026-03-02T09:57:21Z</dcterms:modified>
</cp:coreProperties>
</file>